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5"/>
  </p:notesMasterIdLst>
  <p:sldIdLst>
    <p:sldId id="697" r:id="rId2"/>
    <p:sldId id="696" r:id="rId3"/>
    <p:sldId id="699" r:id="rId4"/>
    <p:sldId id="564" r:id="rId5"/>
    <p:sldId id="573" r:id="rId6"/>
    <p:sldId id="676" r:id="rId7"/>
    <p:sldId id="700" r:id="rId8"/>
    <p:sldId id="544" r:id="rId9"/>
    <p:sldId id="674" r:id="rId10"/>
    <p:sldId id="651" r:id="rId11"/>
    <p:sldId id="701" r:id="rId12"/>
    <p:sldId id="706" r:id="rId13"/>
    <p:sldId id="69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 snapToGrid="0">
      <p:cViewPr varScale="1">
        <p:scale>
          <a:sx n="38" d="100"/>
          <a:sy n="38" d="100"/>
        </p:scale>
        <p:origin x="64" y="4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DBF11-DE10-4F3E-94A9-A8055EF45AA9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F7A11-C09D-4760-832F-CA6011D688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83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75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91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65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6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99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86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1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87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6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89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73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562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26928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5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548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9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5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9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9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2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536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02" y="2749690"/>
            <a:ext cx="5952753" cy="878840"/>
          </a:xfrm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虚拟键盘和鼠标</a:t>
            </a:r>
            <a:endParaRPr lang="zh-CN" altLang="zh-CN" sz="8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课题：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468918-03BA-48BA-A85E-4308518A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Graduation Thesis Defense PPT Template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67502" y="4317705"/>
            <a:ext cx="452666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>
              <a:defRPr/>
            </a:pPr>
            <a:r>
              <a:rPr lang="zh-CN" altLang="en-US" sz="2000" dirty="0">
                <a:solidFill>
                  <a:srgbClr val="FFCC00"/>
                </a:solidFill>
                <a:cs typeface="+mn-ea"/>
              </a:rPr>
              <a:t>小组成员：张李萱、何雨珊、雷雅涵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52958" y="5723170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答辩日期：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2019</a:t>
            </a:r>
            <a:r>
              <a:rPr lang="en-US" altLang="zh-CN" sz="2000" dirty="0">
                <a:solidFill>
                  <a:srgbClr val="445437"/>
                </a:solidFill>
                <a:latin typeface="Arial"/>
                <a:ea typeface="Microsoft YaHei"/>
                <a:cs typeface="+mn-ea"/>
              </a:rPr>
              <a:t>/11/6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9355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项目成果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Research Methods And Processes 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项目自评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7E7E3D-C5EC-4CAF-9EDC-070CDAEC4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Research Analysis And Results 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C3F241E0-5A9D-409E-BF7C-ABB28A86E769}"/>
              </a:ext>
            </a:extLst>
          </p:cNvPr>
          <p:cNvSpPr/>
          <p:nvPr/>
        </p:nvSpPr>
        <p:spPr>
          <a:xfrm>
            <a:off x="534924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938AB44-3DB0-4157-998B-CBDD4EEE0BD6}"/>
              </a:ext>
            </a:extLst>
          </p:cNvPr>
          <p:cNvSpPr/>
          <p:nvPr/>
        </p:nvSpPr>
        <p:spPr>
          <a:xfrm>
            <a:off x="9113845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项目自评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B3483-E673-4039-8113-1101083C12B6}"/>
              </a:ext>
            </a:extLst>
          </p:cNvPr>
          <p:cNvSpPr txBox="1"/>
          <p:nvPr/>
        </p:nvSpPr>
        <p:spPr>
          <a:xfrm>
            <a:off x="660400" y="1557878"/>
            <a:ext cx="3342640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latin typeface="+mn-ea"/>
              </a:rPr>
              <a:t>实现了预期目标</a:t>
            </a:r>
            <a:endParaRPr lang="en-US" altLang="zh-CN" dirty="0">
              <a:latin typeface="+mn-ea"/>
            </a:endParaRPr>
          </a:p>
          <a:p>
            <a:r>
              <a:rPr lang="zh-CN" altLang="zh-CN" dirty="0">
                <a:latin typeface="+mn-ea"/>
              </a:rPr>
              <a:t>虚拟鼠标手势操作</a:t>
            </a:r>
            <a:endParaRPr lang="en-US" altLang="zh-CN" dirty="0">
              <a:latin typeface="+mn-ea"/>
            </a:endParaRPr>
          </a:p>
          <a:p>
            <a:r>
              <a:rPr lang="zh-CN" altLang="zh-CN" dirty="0">
                <a:latin typeface="+mn-ea"/>
              </a:rPr>
              <a:t>界面可互动性</a:t>
            </a:r>
            <a:endParaRPr lang="en-US" altLang="zh-CN" dirty="0">
              <a:latin typeface="+mn-ea"/>
            </a:endParaRPr>
          </a:p>
          <a:p>
            <a:r>
              <a:rPr lang="zh-CN" altLang="zh-CN" dirty="0">
                <a:latin typeface="+mn-ea"/>
              </a:rPr>
              <a:t>方便性</a:t>
            </a:r>
            <a:endParaRPr lang="en-US" altLang="zh-CN" dirty="0">
              <a:latin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A792DBA-DE14-4085-B926-61234F05E583}"/>
              </a:ext>
            </a:extLst>
          </p:cNvPr>
          <p:cNvSpPr txBox="1"/>
          <p:nvPr/>
        </p:nvSpPr>
        <p:spPr>
          <a:xfrm>
            <a:off x="8173877" y="2142556"/>
            <a:ext cx="334264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zh-CN" altLang="en-US" dirty="0">
                <a:ea typeface="Microsoft YaHei"/>
                <a:cs typeface="+mn-ea"/>
              </a:rPr>
              <a:t>识别精确度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Microsoft YaHei"/>
              <a:cs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9D79B5D-8DF0-4BCF-9012-0F2E6EEC76E2}"/>
              </a:ext>
            </a:extLst>
          </p:cNvPr>
          <p:cNvSpPr txBox="1"/>
          <p:nvPr/>
        </p:nvSpPr>
        <p:spPr>
          <a:xfrm>
            <a:off x="4424681" y="2198865"/>
            <a:ext cx="334264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lvl="0">
              <a:defRPr/>
            </a:pPr>
            <a:r>
              <a:rPr lang="zh-CN" altLang="en-US" dirty="0">
                <a:ea typeface="Microsoft YaHei"/>
                <a:cs typeface="+mn-ea"/>
              </a:rPr>
              <a:t>便携性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B1B054-97A7-4103-9458-924CA75CC6F1}"/>
              </a:ext>
            </a:extLst>
          </p:cNvPr>
          <p:cNvGrpSpPr/>
          <p:nvPr/>
        </p:nvGrpSpPr>
        <p:grpSpPr>
          <a:xfrm>
            <a:off x="1325234" y="3452838"/>
            <a:ext cx="2012326" cy="2012326"/>
            <a:chOff x="1279514" y="3407118"/>
            <a:chExt cx="2103766" cy="2103766"/>
          </a:xfrm>
        </p:grpSpPr>
        <p:sp>
          <p:nvSpPr>
            <p:cNvPr id="74" name="弧形 73">
              <a:extLst>
                <a:ext uri="{FF2B5EF4-FFF2-40B4-BE49-F238E27FC236}">
                  <a16:creationId xmlns:a16="http://schemas.microsoft.com/office/drawing/2014/main" id="{FF7D9CEF-5797-4F5A-ADA9-04D5CAD642D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7F1A32A-6977-4186-ABA3-F6BFACDAE5E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9" name="弧形 58">
              <a:extLst>
                <a:ext uri="{FF2B5EF4-FFF2-40B4-BE49-F238E27FC236}">
                  <a16:creationId xmlns:a16="http://schemas.microsoft.com/office/drawing/2014/main" id="{6E46E8E1-5D4F-473E-BA37-EC93E848480B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60BECDE7-0C92-490D-B65F-EC3617E11704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5" name="弧形 54">
              <a:extLst>
                <a:ext uri="{FF2B5EF4-FFF2-40B4-BE49-F238E27FC236}">
                  <a16:creationId xmlns:a16="http://schemas.microsoft.com/office/drawing/2014/main" id="{83C01822-71BB-4D37-A1B4-ED7A2244F7AC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2" name="弧形 61">
              <a:extLst>
                <a:ext uri="{FF2B5EF4-FFF2-40B4-BE49-F238E27FC236}">
                  <a16:creationId xmlns:a16="http://schemas.microsoft.com/office/drawing/2014/main" id="{2461A45A-2C44-4E43-AF2D-8CCF15A44106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AB87E03C-D680-45B2-8B0A-FF7E397C29DD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1" name="弧形 70">
              <a:extLst>
                <a:ext uri="{FF2B5EF4-FFF2-40B4-BE49-F238E27FC236}">
                  <a16:creationId xmlns:a16="http://schemas.microsoft.com/office/drawing/2014/main" id="{92A01576-634F-49A4-B14E-FBE26CF4086F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932D3282-04E3-4AA2-BF09-8749FDDAF3BD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B8ADC447-1AEA-4E51-AC85-EB13C988DC7E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C68AD78D-1074-4D90-91B3-AD95B70F040B}"/>
              </a:ext>
            </a:extLst>
          </p:cNvPr>
          <p:cNvSpPr/>
          <p:nvPr/>
        </p:nvSpPr>
        <p:spPr>
          <a:xfrm>
            <a:off x="2194237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DBC91C-7A0E-42D6-9288-3A4968A32B71}"/>
              </a:ext>
            </a:extLst>
          </p:cNvPr>
          <p:cNvSpPr/>
          <p:nvPr/>
        </p:nvSpPr>
        <p:spPr>
          <a:xfrm>
            <a:off x="158496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A4DF87-6A6F-423A-94DA-F9BDD1366E6A}"/>
              </a:ext>
            </a:extLst>
          </p:cNvPr>
          <p:cNvSpPr txBox="1"/>
          <p:nvPr/>
        </p:nvSpPr>
        <p:spPr>
          <a:xfrm>
            <a:off x="1379843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已达成</a:t>
            </a:r>
          </a:p>
        </p:txBody>
      </p: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DD1C2FAC-A150-4E97-B4DB-0AB9A9AE8965}"/>
              </a:ext>
            </a:extLst>
          </p:cNvPr>
          <p:cNvGrpSpPr/>
          <p:nvPr/>
        </p:nvGrpSpPr>
        <p:grpSpPr>
          <a:xfrm>
            <a:off x="5089837" y="3452838"/>
            <a:ext cx="2012326" cy="2012326"/>
            <a:chOff x="1279514" y="3407118"/>
            <a:chExt cx="2103766" cy="2103766"/>
          </a:xfrm>
        </p:grpSpPr>
        <p:sp>
          <p:nvSpPr>
            <p:cNvPr id="276" name="弧形 275">
              <a:extLst>
                <a:ext uri="{FF2B5EF4-FFF2-40B4-BE49-F238E27FC236}">
                  <a16:creationId xmlns:a16="http://schemas.microsoft.com/office/drawing/2014/main" id="{1459137D-6942-41EC-BAE9-D1FB9F67E895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7" name="弧形 276">
              <a:extLst>
                <a:ext uri="{FF2B5EF4-FFF2-40B4-BE49-F238E27FC236}">
                  <a16:creationId xmlns:a16="http://schemas.microsoft.com/office/drawing/2014/main" id="{B571D24D-84F5-45FF-87F7-3906F7880F1E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8" name="弧形 277">
              <a:extLst>
                <a:ext uri="{FF2B5EF4-FFF2-40B4-BE49-F238E27FC236}">
                  <a16:creationId xmlns:a16="http://schemas.microsoft.com/office/drawing/2014/main" id="{FBB7C8B6-2CDA-43DD-8885-D4281A272095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9" name="弧形 278">
              <a:extLst>
                <a:ext uri="{FF2B5EF4-FFF2-40B4-BE49-F238E27FC236}">
                  <a16:creationId xmlns:a16="http://schemas.microsoft.com/office/drawing/2014/main" id="{C9A3CEDE-FB64-40ED-9DAC-674FAA1D8841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0" name="弧形 279">
              <a:extLst>
                <a:ext uri="{FF2B5EF4-FFF2-40B4-BE49-F238E27FC236}">
                  <a16:creationId xmlns:a16="http://schemas.microsoft.com/office/drawing/2014/main" id="{8B99A6DD-8CDA-4D0E-A14B-E448B6586C10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1" name="弧形 280">
              <a:extLst>
                <a:ext uri="{FF2B5EF4-FFF2-40B4-BE49-F238E27FC236}">
                  <a16:creationId xmlns:a16="http://schemas.microsoft.com/office/drawing/2014/main" id="{FB5FF50F-946D-49A4-994D-02A40FF26BB8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2" name="弧形 281">
              <a:extLst>
                <a:ext uri="{FF2B5EF4-FFF2-40B4-BE49-F238E27FC236}">
                  <a16:creationId xmlns:a16="http://schemas.microsoft.com/office/drawing/2014/main" id="{D7BE1658-4A20-43A0-B69A-41A65145444F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3" name="弧形 282">
              <a:extLst>
                <a:ext uri="{FF2B5EF4-FFF2-40B4-BE49-F238E27FC236}">
                  <a16:creationId xmlns:a16="http://schemas.microsoft.com/office/drawing/2014/main" id="{0327E4F8-5511-4303-B648-6E135E6BB3F0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4" name="弧形 283">
              <a:extLst>
                <a:ext uri="{FF2B5EF4-FFF2-40B4-BE49-F238E27FC236}">
                  <a16:creationId xmlns:a16="http://schemas.microsoft.com/office/drawing/2014/main" id="{2FEEB64A-F6AE-4E6E-8E94-6FE0E6D96A19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5" name="弧形 284">
              <a:extLst>
                <a:ext uri="{FF2B5EF4-FFF2-40B4-BE49-F238E27FC236}">
                  <a16:creationId xmlns:a16="http://schemas.microsoft.com/office/drawing/2014/main" id="{81D1DE6E-8AE6-4C82-88FC-AC795B5ECC25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273" name="等腰三角形 272">
            <a:extLst>
              <a:ext uri="{FF2B5EF4-FFF2-40B4-BE49-F238E27FC236}">
                <a16:creationId xmlns:a16="http://schemas.microsoft.com/office/drawing/2014/main" id="{0C89FBF0-2D7E-46CD-9CE1-E31AC980EB9B}"/>
              </a:ext>
            </a:extLst>
          </p:cNvPr>
          <p:cNvSpPr/>
          <p:nvPr/>
        </p:nvSpPr>
        <p:spPr>
          <a:xfrm>
            <a:off x="5958840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14F1BFC-52B0-4771-A228-10B05C2F70B3}"/>
              </a:ext>
            </a:extLst>
          </p:cNvPr>
          <p:cNvSpPr txBox="1"/>
          <p:nvPr/>
        </p:nvSpPr>
        <p:spPr>
          <a:xfrm>
            <a:off x="5144446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后期改进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B08A1909-93B2-4D08-AB90-54968DB59311}"/>
              </a:ext>
            </a:extLst>
          </p:cNvPr>
          <p:cNvGrpSpPr/>
          <p:nvPr/>
        </p:nvGrpSpPr>
        <p:grpSpPr>
          <a:xfrm>
            <a:off x="8854119" y="3452838"/>
            <a:ext cx="2012326" cy="2012326"/>
            <a:chOff x="1279514" y="3407118"/>
            <a:chExt cx="2103766" cy="2103766"/>
          </a:xfrm>
        </p:grpSpPr>
        <p:sp>
          <p:nvSpPr>
            <p:cNvPr id="291" name="弧形 290">
              <a:extLst>
                <a:ext uri="{FF2B5EF4-FFF2-40B4-BE49-F238E27FC236}">
                  <a16:creationId xmlns:a16="http://schemas.microsoft.com/office/drawing/2014/main" id="{BB05C6B3-0358-48FF-AA13-C232D1C6680F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2" name="弧形 291">
              <a:extLst>
                <a:ext uri="{FF2B5EF4-FFF2-40B4-BE49-F238E27FC236}">
                  <a16:creationId xmlns:a16="http://schemas.microsoft.com/office/drawing/2014/main" id="{64058D42-9844-4799-9B07-BAAB17065E4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3" name="弧形 292">
              <a:extLst>
                <a:ext uri="{FF2B5EF4-FFF2-40B4-BE49-F238E27FC236}">
                  <a16:creationId xmlns:a16="http://schemas.microsoft.com/office/drawing/2014/main" id="{8752655F-274E-4892-AB4C-6445B610562D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4" name="弧形 293">
              <a:extLst>
                <a:ext uri="{FF2B5EF4-FFF2-40B4-BE49-F238E27FC236}">
                  <a16:creationId xmlns:a16="http://schemas.microsoft.com/office/drawing/2014/main" id="{650885E1-B35A-4B09-8EE0-D0E8DAA2242F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5" name="弧形 294">
              <a:extLst>
                <a:ext uri="{FF2B5EF4-FFF2-40B4-BE49-F238E27FC236}">
                  <a16:creationId xmlns:a16="http://schemas.microsoft.com/office/drawing/2014/main" id="{57156ACC-2204-4FEE-A8B6-8F7C1264B302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6" name="弧形 295">
              <a:extLst>
                <a:ext uri="{FF2B5EF4-FFF2-40B4-BE49-F238E27FC236}">
                  <a16:creationId xmlns:a16="http://schemas.microsoft.com/office/drawing/2014/main" id="{BCB4DB58-85C4-49A9-B57B-915B0FE00473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7" name="弧形 296">
              <a:extLst>
                <a:ext uri="{FF2B5EF4-FFF2-40B4-BE49-F238E27FC236}">
                  <a16:creationId xmlns:a16="http://schemas.microsoft.com/office/drawing/2014/main" id="{1CA9564A-F60C-480B-AD32-C090AF9A8A01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8" name="弧形 297">
              <a:extLst>
                <a:ext uri="{FF2B5EF4-FFF2-40B4-BE49-F238E27FC236}">
                  <a16:creationId xmlns:a16="http://schemas.microsoft.com/office/drawing/2014/main" id="{B73A579F-C3F6-4AEF-AF6B-EE63E96FC906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9" name="弧形 298">
              <a:extLst>
                <a:ext uri="{FF2B5EF4-FFF2-40B4-BE49-F238E27FC236}">
                  <a16:creationId xmlns:a16="http://schemas.microsoft.com/office/drawing/2014/main" id="{F33900AA-0288-4BEB-83A7-0D4AF0E96CAB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0" name="弧形 299">
              <a:extLst>
                <a:ext uri="{FF2B5EF4-FFF2-40B4-BE49-F238E27FC236}">
                  <a16:creationId xmlns:a16="http://schemas.microsoft.com/office/drawing/2014/main" id="{8C528BC6-4C04-4330-B926-FB6684E78860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288" name="等腰三角形 287">
            <a:extLst>
              <a:ext uri="{FF2B5EF4-FFF2-40B4-BE49-F238E27FC236}">
                <a16:creationId xmlns:a16="http://schemas.microsoft.com/office/drawing/2014/main" id="{EDBE03C3-75AF-4F45-AA94-FB2ABEAB9716}"/>
              </a:ext>
            </a:extLst>
          </p:cNvPr>
          <p:cNvSpPr/>
          <p:nvPr/>
        </p:nvSpPr>
        <p:spPr>
          <a:xfrm>
            <a:off x="9723122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A9B0BE67-A17B-4CC1-89A3-08999D1AD51C}"/>
              </a:ext>
            </a:extLst>
          </p:cNvPr>
          <p:cNvSpPr txBox="1"/>
          <p:nvPr/>
        </p:nvSpPr>
        <p:spPr>
          <a:xfrm>
            <a:off x="8908728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后期改进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22AEEDCD-3D0B-441E-8DA1-3CFD7A67F84B}"/>
              </a:ext>
            </a:extLst>
          </p:cNvPr>
          <p:cNvGrpSpPr/>
          <p:nvPr/>
        </p:nvGrpSpPr>
        <p:grpSpPr>
          <a:xfrm>
            <a:off x="0" y="4844940"/>
            <a:ext cx="12192000" cy="2013060"/>
            <a:chOff x="0" y="2257846"/>
            <a:chExt cx="12192000" cy="2013060"/>
          </a:xfrm>
        </p:grpSpPr>
        <p:sp>
          <p:nvSpPr>
            <p:cNvPr id="307" name="ïṡḷïḍè">
              <a:extLst>
                <a:ext uri="{FF2B5EF4-FFF2-40B4-BE49-F238E27FC236}">
                  <a16:creationId xmlns:a16="http://schemas.microsoft.com/office/drawing/2014/main" id="{0CA8A43B-03A5-4CE7-933E-79E1566950D6}"/>
                </a:ext>
              </a:extLst>
            </p:cNvPr>
            <p:cNvSpPr/>
            <p:nvPr/>
          </p:nvSpPr>
          <p:spPr bwMode="auto">
            <a:xfrm>
              <a:off x="3633828" y="2257846"/>
              <a:ext cx="8558172" cy="2013060"/>
            </a:xfrm>
            <a:custGeom>
              <a:avLst/>
              <a:gdLst>
                <a:gd name="T0" fmla="*/ 3829 w 4788"/>
                <a:gd name="T1" fmla="*/ 0 h 2125"/>
                <a:gd name="T2" fmla="*/ 4405 w 4788"/>
                <a:gd name="T3" fmla="*/ 659 h 2125"/>
                <a:gd name="T4" fmla="*/ 4716 w 4788"/>
                <a:gd name="T5" fmla="*/ 745 h 2125"/>
                <a:gd name="T6" fmla="*/ 4788 w 4788"/>
                <a:gd name="T7" fmla="*/ 856 h 2125"/>
                <a:gd name="T8" fmla="*/ 4788 w 4788"/>
                <a:gd name="T9" fmla="*/ 1448 h 2125"/>
                <a:gd name="T10" fmla="*/ 4788 w 4788"/>
                <a:gd name="T11" fmla="*/ 2125 h 2125"/>
                <a:gd name="T12" fmla="*/ 0 w 4788"/>
                <a:gd name="T13" fmla="*/ 2125 h 2125"/>
                <a:gd name="T14" fmla="*/ 583 w 4788"/>
                <a:gd name="T15" fmla="*/ 1724 h 2125"/>
                <a:gd name="T16" fmla="*/ 926 w 4788"/>
                <a:gd name="T17" fmla="*/ 1405 h 2125"/>
                <a:gd name="T18" fmla="*/ 1524 w 4788"/>
                <a:gd name="T19" fmla="*/ 1265 h 2125"/>
                <a:gd name="T20" fmla="*/ 2369 w 4788"/>
                <a:gd name="T21" fmla="*/ 1233 h 2125"/>
                <a:gd name="T22" fmla="*/ 2744 w 4788"/>
                <a:gd name="T23" fmla="*/ 885 h 2125"/>
                <a:gd name="T24" fmla="*/ 3381 w 4788"/>
                <a:gd name="T25" fmla="*/ 484 h 2125"/>
                <a:gd name="T26" fmla="*/ 3521 w 4788"/>
                <a:gd name="T27" fmla="*/ 258 h 2125"/>
                <a:gd name="T28" fmla="*/ 3829 w 4788"/>
                <a:gd name="T29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88" h="2125">
                  <a:moveTo>
                    <a:pt x="3829" y="0"/>
                  </a:moveTo>
                  <a:lnTo>
                    <a:pt x="4405" y="659"/>
                  </a:lnTo>
                  <a:lnTo>
                    <a:pt x="4716" y="745"/>
                  </a:lnTo>
                  <a:lnTo>
                    <a:pt x="4788" y="856"/>
                  </a:lnTo>
                  <a:lnTo>
                    <a:pt x="4788" y="1448"/>
                  </a:lnTo>
                  <a:lnTo>
                    <a:pt x="4788" y="2125"/>
                  </a:lnTo>
                  <a:lnTo>
                    <a:pt x="0" y="2125"/>
                  </a:lnTo>
                  <a:lnTo>
                    <a:pt x="583" y="1724"/>
                  </a:lnTo>
                  <a:lnTo>
                    <a:pt x="926" y="1405"/>
                  </a:lnTo>
                  <a:lnTo>
                    <a:pt x="1524" y="1265"/>
                  </a:lnTo>
                  <a:lnTo>
                    <a:pt x="2369" y="1233"/>
                  </a:lnTo>
                  <a:lnTo>
                    <a:pt x="2744" y="885"/>
                  </a:lnTo>
                  <a:lnTo>
                    <a:pt x="3381" y="484"/>
                  </a:lnTo>
                  <a:lnTo>
                    <a:pt x="3521" y="258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8" name="îśḷiḍé">
              <a:extLst>
                <a:ext uri="{FF2B5EF4-FFF2-40B4-BE49-F238E27FC236}">
                  <a16:creationId xmlns:a16="http://schemas.microsoft.com/office/drawing/2014/main" id="{09D82483-B090-47FA-9A52-9A56F7A55087}"/>
                </a:ext>
              </a:extLst>
            </p:cNvPr>
            <p:cNvSpPr/>
            <p:nvPr/>
          </p:nvSpPr>
          <p:spPr bwMode="auto">
            <a:xfrm>
              <a:off x="5328303" y="2257846"/>
              <a:ext cx="6863697" cy="2013060"/>
            </a:xfrm>
            <a:custGeom>
              <a:avLst/>
              <a:gdLst>
                <a:gd name="T0" fmla="*/ 805 w 1073"/>
                <a:gd name="T1" fmla="*/ 0 h 593"/>
                <a:gd name="T2" fmla="*/ 966 w 1073"/>
                <a:gd name="T3" fmla="*/ 184 h 593"/>
                <a:gd name="T4" fmla="*/ 1008 w 1073"/>
                <a:gd name="T5" fmla="*/ 196 h 593"/>
                <a:gd name="T6" fmla="*/ 1073 w 1073"/>
                <a:gd name="T7" fmla="*/ 300 h 593"/>
                <a:gd name="T8" fmla="*/ 1073 w 1073"/>
                <a:gd name="T9" fmla="*/ 404 h 593"/>
                <a:gd name="T10" fmla="*/ 1073 w 1073"/>
                <a:gd name="T11" fmla="*/ 593 h 593"/>
                <a:gd name="T12" fmla="*/ 0 w 1073"/>
                <a:gd name="T13" fmla="*/ 593 h 593"/>
                <a:gd name="T14" fmla="*/ 204 w 1073"/>
                <a:gd name="T15" fmla="*/ 511 h 593"/>
                <a:gd name="T16" fmla="*/ 483 w 1073"/>
                <a:gd name="T17" fmla="*/ 470 h 593"/>
                <a:gd name="T18" fmla="*/ 599 w 1073"/>
                <a:gd name="T19" fmla="*/ 378 h 593"/>
                <a:gd name="T20" fmla="*/ 729 w 1073"/>
                <a:gd name="T21" fmla="*/ 262 h 593"/>
                <a:gd name="T22" fmla="*/ 884 w 1073"/>
                <a:gd name="T23" fmla="*/ 253 h 593"/>
                <a:gd name="T24" fmla="*/ 779 w 1073"/>
                <a:gd name="T25" fmla="*/ 183 h 593"/>
                <a:gd name="T26" fmla="*/ 801 w 1073"/>
                <a:gd name="T27" fmla="*/ 110 h 593"/>
                <a:gd name="T28" fmla="*/ 805 w 1073"/>
                <a:gd name="T2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3" h="593">
                  <a:moveTo>
                    <a:pt x="805" y="0"/>
                  </a:moveTo>
                  <a:cubicBezTo>
                    <a:pt x="966" y="184"/>
                    <a:pt x="966" y="184"/>
                    <a:pt x="966" y="184"/>
                  </a:cubicBezTo>
                  <a:cubicBezTo>
                    <a:pt x="1008" y="196"/>
                    <a:pt x="1008" y="196"/>
                    <a:pt x="1008" y="196"/>
                  </a:cubicBezTo>
                  <a:cubicBezTo>
                    <a:pt x="1023" y="217"/>
                    <a:pt x="1048" y="258"/>
                    <a:pt x="1073" y="300"/>
                  </a:cubicBezTo>
                  <a:cubicBezTo>
                    <a:pt x="1073" y="404"/>
                    <a:pt x="1073" y="404"/>
                    <a:pt x="1073" y="404"/>
                  </a:cubicBezTo>
                  <a:cubicBezTo>
                    <a:pt x="1073" y="593"/>
                    <a:pt x="1073" y="593"/>
                    <a:pt x="1073" y="593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0" y="593"/>
                    <a:pt x="184" y="526"/>
                    <a:pt x="204" y="511"/>
                  </a:cubicBezTo>
                  <a:cubicBezTo>
                    <a:pt x="223" y="496"/>
                    <a:pt x="483" y="470"/>
                    <a:pt x="483" y="470"/>
                  </a:cubicBezTo>
                  <a:cubicBezTo>
                    <a:pt x="599" y="378"/>
                    <a:pt x="599" y="378"/>
                    <a:pt x="599" y="378"/>
                  </a:cubicBezTo>
                  <a:cubicBezTo>
                    <a:pt x="729" y="262"/>
                    <a:pt x="729" y="262"/>
                    <a:pt x="729" y="262"/>
                  </a:cubicBezTo>
                  <a:cubicBezTo>
                    <a:pt x="884" y="253"/>
                    <a:pt x="884" y="253"/>
                    <a:pt x="884" y="253"/>
                  </a:cubicBezTo>
                  <a:cubicBezTo>
                    <a:pt x="779" y="183"/>
                    <a:pt x="779" y="183"/>
                    <a:pt x="779" y="183"/>
                  </a:cubicBezTo>
                  <a:cubicBezTo>
                    <a:pt x="779" y="183"/>
                    <a:pt x="796" y="127"/>
                    <a:pt x="801" y="110"/>
                  </a:cubicBezTo>
                  <a:cubicBezTo>
                    <a:pt x="806" y="93"/>
                    <a:pt x="805" y="0"/>
                    <a:pt x="80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9" name="íŝḷïḍè">
              <a:extLst>
                <a:ext uri="{FF2B5EF4-FFF2-40B4-BE49-F238E27FC236}">
                  <a16:creationId xmlns:a16="http://schemas.microsoft.com/office/drawing/2014/main" id="{89CE01BF-E6DA-40B4-8266-0DFE476D88FD}"/>
                </a:ext>
              </a:extLst>
            </p:cNvPr>
            <p:cNvSpPr/>
            <p:nvPr/>
          </p:nvSpPr>
          <p:spPr bwMode="auto">
            <a:xfrm>
              <a:off x="0" y="2257846"/>
              <a:ext cx="9875502" cy="2013060"/>
            </a:xfrm>
            <a:custGeom>
              <a:avLst/>
              <a:gdLst>
                <a:gd name="T0" fmla="*/ 1693 w 5525"/>
                <a:gd name="T1" fmla="*/ 0 h 2125"/>
                <a:gd name="T2" fmla="*/ 1117 w 5525"/>
                <a:gd name="T3" fmla="*/ 659 h 2125"/>
                <a:gd name="T4" fmla="*/ 809 w 5525"/>
                <a:gd name="T5" fmla="*/ 745 h 2125"/>
                <a:gd name="T6" fmla="*/ 322 w 5525"/>
                <a:gd name="T7" fmla="*/ 1505 h 2125"/>
                <a:gd name="T8" fmla="*/ 39 w 5525"/>
                <a:gd name="T9" fmla="*/ 1548 h 2125"/>
                <a:gd name="T10" fmla="*/ 0 w 5525"/>
                <a:gd name="T11" fmla="*/ 1616 h 2125"/>
                <a:gd name="T12" fmla="*/ 0 w 5525"/>
                <a:gd name="T13" fmla="*/ 2125 h 2125"/>
                <a:gd name="T14" fmla="*/ 5525 w 5525"/>
                <a:gd name="T15" fmla="*/ 2125 h 2125"/>
                <a:gd name="T16" fmla="*/ 4942 w 5525"/>
                <a:gd name="T17" fmla="*/ 1724 h 2125"/>
                <a:gd name="T18" fmla="*/ 4598 w 5525"/>
                <a:gd name="T19" fmla="*/ 1405 h 2125"/>
                <a:gd name="T20" fmla="*/ 3997 w 5525"/>
                <a:gd name="T21" fmla="*/ 1265 h 2125"/>
                <a:gd name="T22" fmla="*/ 3579 w 5525"/>
                <a:gd name="T23" fmla="*/ 910 h 2125"/>
                <a:gd name="T24" fmla="*/ 2781 w 5525"/>
                <a:gd name="T25" fmla="*/ 885 h 2125"/>
                <a:gd name="T26" fmla="*/ 2144 w 5525"/>
                <a:gd name="T27" fmla="*/ 484 h 2125"/>
                <a:gd name="T28" fmla="*/ 2004 w 5525"/>
                <a:gd name="T29" fmla="*/ 258 h 2125"/>
                <a:gd name="T30" fmla="*/ 1693 w 5525"/>
                <a:gd name="T31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25" h="2125">
                  <a:moveTo>
                    <a:pt x="1693" y="0"/>
                  </a:moveTo>
                  <a:lnTo>
                    <a:pt x="1117" y="659"/>
                  </a:lnTo>
                  <a:lnTo>
                    <a:pt x="809" y="745"/>
                  </a:lnTo>
                  <a:lnTo>
                    <a:pt x="322" y="1505"/>
                  </a:lnTo>
                  <a:lnTo>
                    <a:pt x="39" y="1548"/>
                  </a:lnTo>
                  <a:lnTo>
                    <a:pt x="0" y="1616"/>
                  </a:lnTo>
                  <a:lnTo>
                    <a:pt x="0" y="2125"/>
                  </a:lnTo>
                  <a:lnTo>
                    <a:pt x="5525" y="2125"/>
                  </a:lnTo>
                  <a:lnTo>
                    <a:pt x="4942" y="1724"/>
                  </a:lnTo>
                  <a:lnTo>
                    <a:pt x="4598" y="1405"/>
                  </a:lnTo>
                  <a:lnTo>
                    <a:pt x="3997" y="1265"/>
                  </a:lnTo>
                  <a:lnTo>
                    <a:pt x="3579" y="910"/>
                  </a:lnTo>
                  <a:lnTo>
                    <a:pt x="2781" y="885"/>
                  </a:lnTo>
                  <a:lnTo>
                    <a:pt x="2144" y="484"/>
                  </a:lnTo>
                  <a:lnTo>
                    <a:pt x="2004" y="258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10" name="îśľiďe">
              <a:extLst>
                <a:ext uri="{FF2B5EF4-FFF2-40B4-BE49-F238E27FC236}">
                  <a16:creationId xmlns:a16="http://schemas.microsoft.com/office/drawing/2014/main" id="{DB46027D-A01C-41AD-AF25-FC9F1F2FFC36}"/>
                </a:ext>
              </a:extLst>
            </p:cNvPr>
            <p:cNvSpPr/>
            <p:nvPr/>
          </p:nvSpPr>
          <p:spPr bwMode="auto">
            <a:xfrm>
              <a:off x="0" y="2257846"/>
              <a:ext cx="8173877" cy="2013060"/>
            </a:xfrm>
            <a:custGeom>
              <a:avLst/>
              <a:gdLst>
                <a:gd name="T0" fmla="*/ 473 w 1278"/>
                <a:gd name="T1" fmla="*/ 0 h 593"/>
                <a:gd name="T2" fmla="*/ 312 w 1278"/>
                <a:gd name="T3" fmla="*/ 184 h 593"/>
                <a:gd name="T4" fmla="*/ 271 w 1278"/>
                <a:gd name="T5" fmla="*/ 196 h 593"/>
                <a:gd name="T6" fmla="*/ 121 w 1278"/>
                <a:gd name="T7" fmla="*/ 445 h 593"/>
                <a:gd name="T8" fmla="*/ 46 w 1278"/>
                <a:gd name="T9" fmla="*/ 451 h 593"/>
                <a:gd name="T10" fmla="*/ 0 w 1278"/>
                <a:gd name="T11" fmla="*/ 544 h 593"/>
                <a:gd name="T12" fmla="*/ 0 w 1278"/>
                <a:gd name="T13" fmla="*/ 593 h 593"/>
                <a:gd name="T14" fmla="*/ 1278 w 1278"/>
                <a:gd name="T15" fmla="*/ 593 h 593"/>
                <a:gd name="T16" fmla="*/ 1075 w 1278"/>
                <a:gd name="T17" fmla="*/ 511 h 593"/>
                <a:gd name="T18" fmla="*/ 796 w 1278"/>
                <a:gd name="T19" fmla="*/ 470 h 593"/>
                <a:gd name="T20" fmla="*/ 680 w 1278"/>
                <a:gd name="T21" fmla="*/ 378 h 593"/>
                <a:gd name="T22" fmla="*/ 550 w 1278"/>
                <a:gd name="T23" fmla="*/ 262 h 593"/>
                <a:gd name="T24" fmla="*/ 395 w 1278"/>
                <a:gd name="T25" fmla="*/ 253 h 593"/>
                <a:gd name="T26" fmla="*/ 499 w 1278"/>
                <a:gd name="T27" fmla="*/ 183 h 593"/>
                <a:gd name="T28" fmla="*/ 477 w 1278"/>
                <a:gd name="T29" fmla="*/ 110 h 593"/>
                <a:gd name="T30" fmla="*/ 473 w 1278"/>
                <a:gd name="T31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8" h="593">
                  <a:moveTo>
                    <a:pt x="473" y="0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271" y="196"/>
                    <a:pt x="271" y="196"/>
                    <a:pt x="271" y="196"/>
                  </a:cubicBezTo>
                  <a:cubicBezTo>
                    <a:pt x="232" y="253"/>
                    <a:pt x="121" y="445"/>
                    <a:pt x="121" y="445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1278" y="593"/>
                    <a:pt x="1278" y="593"/>
                    <a:pt x="1278" y="593"/>
                  </a:cubicBezTo>
                  <a:cubicBezTo>
                    <a:pt x="1278" y="593"/>
                    <a:pt x="1095" y="526"/>
                    <a:pt x="1075" y="511"/>
                  </a:cubicBezTo>
                  <a:cubicBezTo>
                    <a:pt x="1055" y="496"/>
                    <a:pt x="796" y="470"/>
                    <a:pt x="796" y="470"/>
                  </a:cubicBezTo>
                  <a:cubicBezTo>
                    <a:pt x="680" y="378"/>
                    <a:pt x="680" y="378"/>
                    <a:pt x="680" y="378"/>
                  </a:cubicBezTo>
                  <a:cubicBezTo>
                    <a:pt x="550" y="262"/>
                    <a:pt x="550" y="262"/>
                    <a:pt x="550" y="262"/>
                  </a:cubicBezTo>
                  <a:cubicBezTo>
                    <a:pt x="395" y="253"/>
                    <a:pt x="395" y="253"/>
                    <a:pt x="395" y="253"/>
                  </a:cubicBezTo>
                  <a:cubicBezTo>
                    <a:pt x="499" y="183"/>
                    <a:pt x="499" y="183"/>
                    <a:pt x="499" y="183"/>
                  </a:cubicBezTo>
                  <a:cubicBezTo>
                    <a:pt x="499" y="183"/>
                    <a:pt x="482" y="127"/>
                    <a:pt x="477" y="110"/>
                  </a:cubicBezTo>
                  <a:cubicBezTo>
                    <a:pt x="473" y="93"/>
                    <a:pt x="473" y="0"/>
                    <a:pt x="47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87FFDB6-97B1-4A7F-A7AE-B3A3ADF8B62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0B679C-169D-44F5-8333-6631640BFE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ECAFE-A460-4E13-ABCB-32CAE613624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0165DAE-1F28-47FE-8E57-2D8B828CBB8C}"/>
              </a:ext>
            </a:extLst>
          </p:cNvPr>
          <p:cNvCxnSpPr>
            <a:cxnSpLocks/>
          </p:cNvCxnSpPr>
          <p:nvPr/>
        </p:nvCxnSpPr>
        <p:spPr>
          <a:xfrm>
            <a:off x="7978141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310">
            <a:extLst>
              <a:ext uri="{FF2B5EF4-FFF2-40B4-BE49-F238E27FC236}">
                <a16:creationId xmlns:a16="http://schemas.microsoft.com/office/drawing/2014/main" id="{CCE0E790-874D-4846-8612-83672EE628D8}"/>
              </a:ext>
            </a:extLst>
          </p:cNvPr>
          <p:cNvCxnSpPr>
            <a:cxnSpLocks/>
          </p:cNvCxnSpPr>
          <p:nvPr/>
        </p:nvCxnSpPr>
        <p:spPr>
          <a:xfrm>
            <a:off x="4213860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0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pc="450" dirty="0"/>
              <a:t>Thanks For Your Guidance </a:t>
            </a: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cs typeface="+mn-ea"/>
              </a:rPr>
              <a:t>项目简介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918050" y="2330002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cs typeface="+mn-ea"/>
              </a:rPr>
              <a:t>开发过程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079702" y="3936514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cs typeface="+mn-ea"/>
              </a:rPr>
              <a:t>项目成果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7664233" y="5257524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cs typeface="+mn-ea"/>
              </a:rPr>
              <a:t>项目自评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85159" y="2326564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361262" y="3933076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5945793" y="5254087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5991646" y="5299940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069453" y="5420228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116177" y="2853222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149030" y="4459734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6733561" y="5778494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210605" y="2236777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292307" y="3843829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6876838" y="5161178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项目简介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Paper Background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CE0659A-05FF-4024-8F6E-E0BA63FF4985}"/>
              </a:ext>
            </a:extLst>
          </p:cNvPr>
          <p:cNvSpPr/>
          <p:nvPr/>
        </p:nvSpPr>
        <p:spPr>
          <a:xfrm>
            <a:off x="6476567" y="1827536"/>
            <a:ext cx="4162813" cy="3016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0BC5E6-2264-4911-B11C-C231F0608B66}"/>
              </a:ext>
            </a:extLst>
          </p:cNvPr>
          <p:cNvSpPr/>
          <p:nvPr/>
        </p:nvSpPr>
        <p:spPr>
          <a:xfrm>
            <a:off x="6473600" y="2404140"/>
            <a:ext cx="4162813" cy="3007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11EF60-957A-46C6-AFB7-AAD496C7A2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dirty="0">
                <a:ea typeface="黑体" panose="02010609060101010101" pitchFamily="49" charset="-122"/>
              </a:rPr>
              <a:t>项目简介</a:t>
            </a:r>
            <a:r>
              <a:rPr lang="en-US" altLang="zh-CN" dirty="0">
                <a:ea typeface="黑体" panose="02010609060101010101" pitchFamily="49" charset="-122"/>
              </a:rPr>
              <a:t>——</a:t>
            </a:r>
            <a:r>
              <a:rPr lang="zh-CN" altLang="en-US" dirty="0">
                <a:ea typeface="黑体" panose="02010609060101010101" pitchFamily="49" charset="-122"/>
              </a:rPr>
              <a:t>背景</a:t>
            </a:r>
            <a:r>
              <a:rPr lang="zh-CN" altLang="zh-CN" sz="1400" dirty="0"/>
              <a:t> 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08E3F8E-25A8-4C2A-995E-C3DC4792F6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3600" y="1553632"/>
            <a:ext cx="4880281" cy="2064914"/>
          </a:xfrm>
        </p:spPr>
        <p:txBody>
          <a:bodyPr>
            <a:noAutofit/>
          </a:bodyPr>
          <a:lstStyle/>
          <a:p>
            <a:r>
              <a:rPr lang="zh-CN" altLang="en-US" sz="2800" dirty="0">
                <a:cs typeface="+mn-ea"/>
              </a:rPr>
              <a:t>如何产生键盘画面？</a:t>
            </a:r>
          </a:p>
          <a:p>
            <a:r>
              <a:rPr lang="zh-CN" altLang="en-US" sz="2800" dirty="0">
                <a:cs typeface="+mn-ea"/>
              </a:rPr>
              <a:t>如何检测键盘输入事件？</a:t>
            </a:r>
          </a:p>
          <a:p>
            <a:endParaRPr lang="zh-CN" altLang="en-US" sz="2800" dirty="0">
              <a:cs typeface="+mn-ea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71B7B-F47B-4E39-B58A-6023693E33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20313" y="3903592"/>
            <a:ext cx="8272629" cy="646331"/>
          </a:xfrm>
        </p:spPr>
        <p:txBody>
          <a:bodyPr/>
          <a:lstStyle/>
          <a:p>
            <a:pPr algn="l"/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Choice</a:t>
            </a:r>
            <a:r>
              <a:rPr lang="zh-CN" altLang="en-US" sz="2000" b="1" dirty="0">
                <a:solidFill>
                  <a:schemeClr val="accent1"/>
                </a:solidFill>
                <a:cs typeface="+mn-ea"/>
              </a:rPr>
              <a:t>：检测按键发出的声音</a:t>
            </a:r>
            <a:endParaRPr lang="en-US" altLang="zh-CN" sz="2000" b="1" dirty="0">
              <a:solidFill>
                <a:schemeClr val="accent1"/>
              </a:solidFill>
              <a:cs typeface="+mn-ea"/>
            </a:endParaRPr>
          </a:p>
          <a:p>
            <a:pPr algn="l"/>
            <a:endParaRPr lang="en-US" altLang="zh-CN" sz="2000" b="1" dirty="0">
              <a:solidFill>
                <a:schemeClr val="accent1"/>
              </a:solidFill>
              <a:cs typeface="+mn-ea"/>
            </a:endParaRPr>
          </a:p>
          <a:p>
            <a:pPr algn="l"/>
            <a:r>
              <a:rPr lang="zh-CN" altLang="en-US" sz="2000" b="1" dirty="0">
                <a:solidFill>
                  <a:schemeClr val="accent1"/>
                </a:solidFill>
                <a:cs typeface="+mn-ea"/>
              </a:rPr>
              <a:t>摄像头捕捉画面：</a:t>
            </a:r>
            <a:endParaRPr lang="en-US" altLang="zh-CN" sz="2000" b="1" dirty="0">
              <a:solidFill>
                <a:schemeClr val="accent1"/>
              </a:solidFill>
              <a:cs typeface="+mn-ea"/>
            </a:endParaRPr>
          </a:p>
          <a:p>
            <a:pPr algn="l"/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cs typeface="+mn-ea"/>
              </a:rPr>
              <a:t>、判断手指按下的键   （</a:t>
            </a:r>
            <a:r>
              <a:rPr lang="en-US" altLang="zh-CN" sz="2000" b="1" dirty="0" err="1">
                <a:solidFill>
                  <a:schemeClr val="accent1"/>
                </a:solidFill>
                <a:cs typeface="+mn-ea"/>
              </a:rPr>
              <a:t>x,y</a:t>
            </a:r>
            <a:r>
              <a:rPr lang="zh-CN" altLang="en-US" sz="2000" b="1" dirty="0">
                <a:solidFill>
                  <a:schemeClr val="accent1"/>
                </a:solidFill>
                <a:cs typeface="+mn-ea"/>
              </a:rPr>
              <a:t>）   </a:t>
            </a:r>
            <a:endParaRPr lang="en-US" altLang="zh-CN" sz="2000" b="1" dirty="0">
              <a:solidFill>
                <a:schemeClr val="accent1"/>
              </a:solidFill>
              <a:cs typeface="+mn-ea"/>
            </a:endParaRPr>
          </a:p>
          <a:p>
            <a:pPr algn="l"/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cs typeface="+mn-ea"/>
              </a:rPr>
              <a:t>、判断键盘已经被按下     </a:t>
            </a: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z</a:t>
            </a:r>
            <a:endParaRPr lang="zh-CN" altLang="en-US" sz="2000" b="1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7698AB-5050-42E1-ABD7-D74AF9E99EE6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137E1A-DCF8-4AE0-AF97-D0D6DC01F3A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FFC1D19-777B-4DB4-8F8A-7A048B23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992" y="3871381"/>
            <a:ext cx="3489221" cy="1953388"/>
          </a:xfrm>
          <a:prstGeom prst="rect">
            <a:avLst/>
          </a:prstGeom>
        </p:spPr>
      </p:pic>
      <p:pic>
        <p:nvPicPr>
          <p:cNvPr id="22" name="图片 21" descr="手里拿着照相机&#10;&#10;描述已自动生成">
            <a:extLst>
              <a:ext uri="{FF2B5EF4-FFF2-40B4-BE49-F238E27FC236}">
                <a16:creationId xmlns:a16="http://schemas.microsoft.com/office/drawing/2014/main" id="{33E8427E-F41D-4301-8118-99DF9E0A5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9" y="980897"/>
            <a:ext cx="1369568" cy="1724025"/>
          </a:xfrm>
          <a:prstGeom prst="rect">
            <a:avLst/>
          </a:prstGeom>
        </p:spPr>
      </p:pic>
      <p:pic>
        <p:nvPicPr>
          <p:cNvPr id="23" name="图片 2">
            <a:extLst>
              <a:ext uri="{FF2B5EF4-FFF2-40B4-BE49-F238E27FC236}">
                <a16:creationId xmlns:a16="http://schemas.microsoft.com/office/drawing/2014/main" id="{D4138FC6-1D25-4D32-BF1F-DF1316698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8" t="56905" b="-2"/>
          <a:stretch/>
        </p:blipFill>
        <p:spPr bwMode="auto">
          <a:xfrm>
            <a:off x="1555587" y="2330502"/>
            <a:ext cx="3489221" cy="1247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90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667AD1EC-88C8-4570-AB9D-E5922C2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86" r="27804" b="67858"/>
          <a:stretch>
            <a:fillRect/>
          </a:stretch>
        </p:blipFill>
        <p:spPr>
          <a:xfrm>
            <a:off x="0" y="1268798"/>
            <a:ext cx="12192000" cy="5574893"/>
          </a:xfrm>
          <a:custGeom>
            <a:avLst/>
            <a:gdLst>
              <a:gd name="connsiteX0" fmla="*/ 0 w 12192000"/>
              <a:gd name="connsiteY0" fmla="*/ 0 h 5574893"/>
              <a:gd name="connsiteX1" fmla="*/ 12192000 w 12192000"/>
              <a:gd name="connsiteY1" fmla="*/ 0 h 5574893"/>
              <a:gd name="connsiteX2" fmla="*/ 12192000 w 12192000"/>
              <a:gd name="connsiteY2" fmla="*/ 5574893 h 5574893"/>
              <a:gd name="connsiteX3" fmla="*/ 0 w 12192000"/>
              <a:gd name="connsiteY3" fmla="*/ 5574893 h 557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574893">
                <a:moveTo>
                  <a:pt x="0" y="0"/>
                </a:moveTo>
                <a:lnTo>
                  <a:pt x="12192000" y="0"/>
                </a:lnTo>
                <a:lnTo>
                  <a:pt x="12192000" y="5574893"/>
                </a:lnTo>
                <a:lnTo>
                  <a:pt x="0" y="5574893"/>
                </a:lnTo>
                <a:close/>
              </a:path>
            </a:pathLst>
          </a:cu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4396E9A1-1771-46AC-9797-0A999BA1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743"/>
          <a:stretch>
            <a:fillRect/>
          </a:stretch>
        </p:blipFill>
        <p:spPr>
          <a:xfrm>
            <a:off x="965772" y="3798239"/>
            <a:ext cx="10260457" cy="3059761"/>
          </a:xfrm>
          <a:custGeom>
            <a:avLst/>
            <a:gdLst>
              <a:gd name="connsiteX0" fmla="*/ 0 w 10260457"/>
              <a:gd name="connsiteY0" fmla="*/ 0 h 3059761"/>
              <a:gd name="connsiteX1" fmla="*/ 10260457 w 10260457"/>
              <a:gd name="connsiteY1" fmla="*/ 0 h 3059761"/>
              <a:gd name="connsiteX2" fmla="*/ 10260457 w 10260457"/>
              <a:gd name="connsiteY2" fmla="*/ 3059761 h 3059761"/>
              <a:gd name="connsiteX3" fmla="*/ 0 w 10260457"/>
              <a:gd name="connsiteY3" fmla="*/ 3059761 h 305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0457" h="3059761">
                <a:moveTo>
                  <a:pt x="0" y="0"/>
                </a:moveTo>
                <a:lnTo>
                  <a:pt x="10260457" y="0"/>
                </a:lnTo>
                <a:lnTo>
                  <a:pt x="10260457" y="3059761"/>
                </a:lnTo>
                <a:lnTo>
                  <a:pt x="0" y="3059761"/>
                </a:lnTo>
                <a:close/>
              </a:path>
            </a:pathLst>
          </a:cu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dirty="0">
                <a:ea typeface="黑体" panose="02010609060101010101" pitchFamily="49" charset="-122"/>
              </a:rPr>
              <a:t>项目简介</a:t>
            </a:r>
            <a:r>
              <a:rPr lang="en-US" altLang="zh-CN" dirty="0">
                <a:ea typeface="黑体" panose="02010609060101010101" pitchFamily="49" charset="-122"/>
              </a:rPr>
              <a:t>——</a:t>
            </a:r>
            <a:r>
              <a:rPr lang="zh-CN" altLang="en-US" dirty="0">
                <a:ea typeface="黑体" panose="02010609060101010101" pitchFamily="49" charset="-122"/>
              </a:rPr>
              <a:t>组成及说明</a:t>
            </a:r>
            <a:endParaRPr lang="zh-CN" altLang="zh-CN" sz="1400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24B9D43-E219-48F2-AA80-70316B4A1C33}"/>
              </a:ext>
            </a:extLst>
          </p:cNvPr>
          <p:cNvSpPr txBox="1"/>
          <p:nvPr/>
        </p:nvSpPr>
        <p:spPr>
          <a:xfrm>
            <a:off x="1905000" y="1219259"/>
            <a:ext cx="15240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黑体" panose="02010609060101010101" pitchFamily="49" charset="-122"/>
              </a:rPr>
              <a:t>1.</a:t>
            </a:r>
            <a:r>
              <a:rPr lang="zh-CN" altLang="zh-CN" sz="2000" b="1" dirty="0">
                <a:solidFill>
                  <a:schemeClr val="accent1"/>
                </a:solidFill>
                <a:latin typeface="+mj-ea"/>
                <a:ea typeface="黑体" panose="02010609060101010101" pitchFamily="49" charset="-122"/>
              </a:rPr>
              <a:t>激光键盘</a:t>
            </a:r>
          </a:p>
          <a:p>
            <a:endParaRPr lang="zh-CN" altLang="en-US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0933EA33-4260-455B-AFCD-643B9C7BED96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35" y="1819622"/>
            <a:ext cx="6553028" cy="1800235"/>
          </a:xfrm>
          <a:prstGeom prst="rect">
            <a:avLst/>
          </a:prstGeom>
          <a:noFill/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ED9FECA-3A6A-42BD-915C-ACBF9A895ABE}"/>
              </a:ext>
            </a:extLst>
          </p:cNvPr>
          <p:cNvSpPr txBox="1"/>
          <p:nvPr/>
        </p:nvSpPr>
        <p:spPr>
          <a:xfrm>
            <a:off x="4849505" y="371707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图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1 </a:t>
            </a:r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激光键盘的示意图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F9A4CE1-0E62-4620-A2FC-DAFF9CBF9F66}"/>
              </a:ext>
            </a:extLst>
          </p:cNvPr>
          <p:cNvSpPr txBox="1"/>
          <p:nvPr/>
        </p:nvSpPr>
        <p:spPr>
          <a:xfrm>
            <a:off x="1905000" y="4183616"/>
            <a:ext cx="861037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1.1</a:t>
            </a:r>
            <a:r>
              <a:rPr lang="zh-CN" altLang="zh-CN" sz="20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系统组成</a:t>
            </a:r>
            <a:endParaRPr lang="en-US" altLang="zh-CN" sz="2000" b="1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如该示意图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1</a:t>
            </a:r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所示，但位置作出了调整。</a:t>
            </a:r>
          </a:p>
          <a:p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最下面是一字线性感应激光头，一般采用红外线，光线肉眼不可见。它发射出一字型激光，平行于桌面射出，这样如果手指有按键活动，会在手指上形成激光光斑。</a:t>
            </a:r>
          </a:p>
          <a:p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最上面是摄像头，负责捕捉激光光斑，对应于键盘图案映射的位置，就可以知道哪个键被按下。</a:t>
            </a:r>
          </a:p>
          <a:p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中间的是键盘图案投射器，作用是投影出键盘图案。</a:t>
            </a:r>
          </a:p>
          <a:p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733697F-1DD3-485F-B04F-BCEE17573B23}"/>
              </a:ext>
            </a:extLst>
          </p:cNvPr>
          <p:cNvSpPr txBox="1"/>
          <p:nvPr/>
        </p:nvSpPr>
        <p:spPr>
          <a:xfrm>
            <a:off x="1905000" y="4220218"/>
            <a:ext cx="86103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1.2 </a:t>
            </a:r>
            <a:r>
              <a:rPr lang="zh-CN" altLang="zh-CN" sz="20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功能说明</a:t>
            </a:r>
          </a:p>
          <a:p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键盘系统设有学习模式和打字模式，学习模式可以用于适应不同桌面条件下按键的位置，即时手动采入各个按键的相关方位数据。打字模式通过检测手指的动作和位置，检测到时哪个按键被按下，从而实现打字的功能，支持连按，打出的字符显示在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LCD</a:t>
            </a:r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屏幕上。</a:t>
            </a:r>
          </a:p>
          <a:p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迷宫模式可以通过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AWSD</a:t>
            </a:r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键控制目标走迷宫</a:t>
            </a:r>
            <a:r>
              <a:rPr lang="zh-CN" altLang="zh-CN" dirty="0">
                <a:solidFill>
                  <a:schemeClr val="accent6">
                    <a:lumMod val="50000"/>
                  </a:schemeClr>
                </a:solidFill>
              </a:rPr>
              <a:t>。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B1AF6DE-DF2C-4AD6-95F5-59478FB244AE}"/>
              </a:ext>
            </a:extLst>
          </p:cNvPr>
          <p:cNvSpPr txBox="1"/>
          <p:nvPr/>
        </p:nvSpPr>
        <p:spPr>
          <a:xfrm>
            <a:off x="1890495" y="4220218"/>
            <a:ext cx="7315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2.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虚拟鼠标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由激光一字笔和摄像头组成，摄像头捕捉手指在桌面上移动反射摄像头的光斑，从而确定鼠标的位置，在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LCD</a:t>
            </a:r>
            <a:r>
              <a:rPr lang="zh-CN" altLang="zh-CN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屏幕上显示光斑位置和光斑坐标。</a:t>
            </a:r>
          </a:p>
        </p:txBody>
      </p:sp>
    </p:spTree>
    <p:extLst>
      <p:ext uri="{BB962C8B-B14F-4D97-AF65-F5344CB8AC3E}">
        <p14:creationId xmlns:p14="http://schemas.microsoft.com/office/powerpoint/2010/main" val="18398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开发过程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Paper Structure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6C32F301-17BB-4DF6-8B46-58C8C19CF674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开发过程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7328" y="1390762"/>
            <a:ext cx="6186388" cy="1206549"/>
          </a:xfrm>
        </p:spPr>
        <p:txBody>
          <a:bodyPr/>
          <a:lstStyle/>
          <a:p>
            <a:r>
              <a:rPr lang="zh-CN" altLang="en-US" sz="3200" dirty="0">
                <a:ea typeface="黑体" panose="02010609060101010101" pitchFamily="49" charset="-122"/>
              </a:rPr>
              <a:t>开发过程</a:t>
            </a:r>
            <a:r>
              <a:rPr lang="en-US" altLang="zh-CN" sz="3200" dirty="0">
                <a:ea typeface="黑体" panose="02010609060101010101" pitchFamily="49" charset="-122"/>
              </a:rPr>
              <a:t>——</a:t>
            </a:r>
            <a:r>
              <a:rPr lang="zh-CN" altLang="en-US" sz="3200" dirty="0">
                <a:ea typeface="黑体" panose="02010609060101010101" pitchFamily="49" charset="-122"/>
              </a:rPr>
              <a:t>开发平台</a:t>
            </a:r>
            <a:endParaRPr lang="zh-CN" altLang="zh-CN" sz="3200" dirty="0"/>
          </a:p>
          <a:p>
            <a:endParaRPr lang="zh-CN" altLang="en-US" sz="3200" dirty="0">
              <a:ea typeface="+mn-ea"/>
              <a:cs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948CD2-4F83-46D3-9941-A0CBBCF49795}"/>
              </a:ext>
            </a:extLst>
          </p:cNvPr>
          <p:cNvGrpSpPr/>
          <p:nvPr/>
        </p:nvGrpSpPr>
        <p:grpSpPr>
          <a:xfrm>
            <a:off x="1863659" y="2940690"/>
            <a:ext cx="3209522" cy="3209507"/>
            <a:chOff x="2035024" y="1872921"/>
            <a:chExt cx="4406416" cy="4406396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8048D4D2-09DB-473A-905A-C8716D6D3C00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017D3824-991A-4603-87FD-020767D0A245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2A80B3-7E98-406B-87D0-7D232D185C1F}"/>
              </a:ext>
            </a:extLst>
          </p:cNvPr>
          <p:cNvGrpSpPr/>
          <p:nvPr/>
        </p:nvGrpSpPr>
        <p:grpSpPr>
          <a:xfrm>
            <a:off x="7342764" y="2940690"/>
            <a:ext cx="3209522" cy="3209507"/>
            <a:chOff x="2035024" y="1872921"/>
            <a:chExt cx="4406416" cy="4406396"/>
          </a:xfrm>
        </p:grpSpPr>
        <p:sp>
          <p:nvSpPr>
            <p:cNvPr id="24" name="íṥļîḓê">
              <a:extLst>
                <a:ext uri="{FF2B5EF4-FFF2-40B4-BE49-F238E27FC236}">
                  <a16:creationId xmlns:a16="http://schemas.microsoft.com/office/drawing/2014/main" id="{82A9D3A3-1630-4E16-B800-371B1A12F845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íṥlíḓê">
              <a:extLst>
                <a:ext uri="{FF2B5EF4-FFF2-40B4-BE49-F238E27FC236}">
                  <a16:creationId xmlns:a16="http://schemas.microsoft.com/office/drawing/2014/main" id="{6B48F680-2B94-47E6-9BE5-640B18854832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9" name="ïśļiḑé">
            <a:extLst>
              <a:ext uri="{FF2B5EF4-FFF2-40B4-BE49-F238E27FC236}">
                <a16:creationId xmlns:a16="http://schemas.microsoft.com/office/drawing/2014/main" id="{B0A3DBA2-4FFB-4BD0-B6AB-1971ECB626DE}"/>
              </a:ext>
            </a:extLst>
          </p:cNvPr>
          <p:cNvSpPr/>
          <p:nvPr/>
        </p:nvSpPr>
        <p:spPr>
          <a:xfrm>
            <a:off x="8762694" y="3378714"/>
            <a:ext cx="409044" cy="39338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7F6BF75-2D4F-4B9A-92C7-2A5784B8D725}"/>
              </a:ext>
            </a:extLst>
          </p:cNvPr>
          <p:cNvSpPr txBox="1"/>
          <p:nvPr/>
        </p:nvSpPr>
        <p:spPr>
          <a:xfrm>
            <a:off x="1161457" y="3906617"/>
            <a:ext cx="3887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prstClr val="white"/>
                </a:solidFill>
                <a:cs typeface="+mn-ea"/>
              </a:rPr>
              <a:t>软件平台：</a:t>
            </a:r>
          </a:p>
          <a:p>
            <a:pPr lvl="0" algn="ctr">
              <a:defRPr/>
            </a:pPr>
            <a:endParaRPr lang="zh-CN" altLang="en-US" sz="2800" b="1" dirty="0">
              <a:solidFill>
                <a:prstClr val="white"/>
              </a:solidFill>
              <a:cs typeface="+mn-ea"/>
            </a:endParaRPr>
          </a:p>
          <a:p>
            <a:pPr lvl="0" algn="ctr">
              <a:defRPr/>
            </a:pPr>
            <a:r>
              <a:rPr lang="zh-CN" altLang="en-US" sz="2800" b="1" dirty="0">
                <a:solidFill>
                  <a:prstClr val="white"/>
                </a:solidFill>
                <a:cs typeface="+mn-ea"/>
              </a:rPr>
              <a:t>       </a:t>
            </a:r>
            <a:r>
              <a:rPr lang="en-US" altLang="zh-CN" sz="2800" b="1" dirty="0">
                <a:solidFill>
                  <a:prstClr val="white"/>
                </a:solidFill>
                <a:cs typeface="+mn-ea"/>
              </a:rPr>
              <a:t>Keil uVision5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1AB386-C586-4073-AC9F-7F404E365590}"/>
              </a:ext>
            </a:extLst>
          </p:cNvPr>
          <p:cNvSpPr txBox="1"/>
          <p:nvPr/>
        </p:nvSpPr>
        <p:spPr>
          <a:xfrm>
            <a:off x="6533828" y="3906617"/>
            <a:ext cx="4164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prstClr val="white"/>
                </a:solidFill>
                <a:cs typeface="+mn-ea"/>
              </a:rPr>
              <a:t>硬件平台：</a:t>
            </a:r>
          </a:p>
          <a:p>
            <a:pPr lvl="0" algn="ctr">
              <a:defRPr/>
            </a:pPr>
            <a:endParaRPr lang="zh-CN" altLang="en-US" sz="2800" b="1" dirty="0">
              <a:solidFill>
                <a:prstClr val="white"/>
              </a:solidFill>
              <a:cs typeface="+mn-ea"/>
            </a:endParaRPr>
          </a:p>
          <a:p>
            <a:pPr lvl="0" algn="ctr">
              <a:defRPr/>
            </a:pPr>
            <a:r>
              <a:rPr lang="zh-CN" altLang="en-US" sz="2800" b="1" dirty="0">
                <a:solidFill>
                  <a:prstClr val="white"/>
                </a:solidFill>
                <a:cs typeface="+mn-ea"/>
              </a:rPr>
              <a:t>        </a:t>
            </a:r>
            <a:r>
              <a:rPr lang="en-US" altLang="zh-CN" sz="2800" b="1" dirty="0">
                <a:solidFill>
                  <a:prstClr val="white"/>
                </a:solidFill>
                <a:cs typeface="+mn-ea"/>
              </a:rPr>
              <a:t>stm32f407</a:t>
            </a:r>
            <a:r>
              <a:rPr lang="zh-CN" altLang="en-US" sz="2800" b="1" dirty="0">
                <a:solidFill>
                  <a:prstClr val="white"/>
                </a:solidFill>
                <a:cs typeface="+mn-ea"/>
              </a:rPr>
              <a:t>单片机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9" name="ïśļiḑé">
            <a:extLst>
              <a:ext uri="{FF2B5EF4-FFF2-40B4-BE49-F238E27FC236}">
                <a16:creationId xmlns:a16="http://schemas.microsoft.com/office/drawing/2014/main" id="{325D9E3B-3ACD-4721-8DBB-7B0CD0104430}"/>
              </a:ext>
            </a:extLst>
          </p:cNvPr>
          <p:cNvSpPr/>
          <p:nvPr/>
        </p:nvSpPr>
        <p:spPr>
          <a:xfrm>
            <a:off x="3263898" y="3414994"/>
            <a:ext cx="409044" cy="320824"/>
          </a:xfrm>
          <a:custGeom>
            <a:avLst/>
            <a:gdLst>
              <a:gd name="connsiteX0" fmla="*/ 194066 w 609218"/>
              <a:gd name="connsiteY0" fmla="*/ 253381 h 477827"/>
              <a:gd name="connsiteX1" fmla="*/ 351654 w 609218"/>
              <a:gd name="connsiteY1" fmla="*/ 408172 h 477827"/>
              <a:gd name="connsiteX2" fmla="*/ 405906 w 609218"/>
              <a:gd name="connsiteY2" fmla="*/ 408172 h 477827"/>
              <a:gd name="connsiteX3" fmla="*/ 405906 w 609218"/>
              <a:gd name="connsiteY3" fmla="*/ 477827 h 477827"/>
              <a:gd name="connsiteX4" fmla="*/ 217317 w 609218"/>
              <a:gd name="connsiteY4" fmla="*/ 477827 h 477827"/>
              <a:gd name="connsiteX5" fmla="*/ 217317 w 609218"/>
              <a:gd name="connsiteY5" fmla="*/ 408172 h 477827"/>
              <a:gd name="connsiteX6" fmla="*/ 237984 w 609218"/>
              <a:gd name="connsiteY6" fmla="*/ 408172 h 477827"/>
              <a:gd name="connsiteX7" fmla="*/ 137231 w 609218"/>
              <a:gd name="connsiteY7" fmla="*/ 307558 h 477827"/>
              <a:gd name="connsiteX8" fmla="*/ 173399 w 609218"/>
              <a:gd name="connsiteY8" fmla="*/ 286919 h 477827"/>
              <a:gd name="connsiteX9" fmla="*/ 194066 w 609218"/>
              <a:gd name="connsiteY9" fmla="*/ 253381 h 477827"/>
              <a:gd name="connsiteX10" fmla="*/ 91763 w 609218"/>
              <a:gd name="connsiteY10" fmla="*/ 157485 h 477827"/>
              <a:gd name="connsiteX11" fmla="*/ 129378 w 609218"/>
              <a:gd name="connsiteY11" fmla="*/ 195100 h 477827"/>
              <a:gd name="connsiteX12" fmla="*/ 91763 w 609218"/>
              <a:gd name="connsiteY12" fmla="*/ 232715 h 477827"/>
              <a:gd name="connsiteX13" fmla="*/ 54148 w 609218"/>
              <a:gd name="connsiteY13" fmla="*/ 195100 h 477827"/>
              <a:gd name="connsiteX14" fmla="*/ 91763 w 609218"/>
              <a:gd name="connsiteY14" fmla="*/ 157485 h 477827"/>
              <a:gd name="connsiteX15" fmla="*/ 90471 w 609218"/>
              <a:gd name="connsiteY15" fmla="*/ 126600 h 477827"/>
              <a:gd name="connsiteX16" fmla="*/ 20679 w 609218"/>
              <a:gd name="connsiteY16" fmla="*/ 196391 h 477827"/>
              <a:gd name="connsiteX17" fmla="*/ 90471 w 609218"/>
              <a:gd name="connsiteY17" fmla="*/ 266182 h 477827"/>
              <a:gd name="connsiteX18" fmla="*/ 160262 w 609218"/>
              <a:gd name="connsiteY18" fmla="*/ 196391 h 477827"/>
              <a:gd name="connsiteX19" fmla="*/ 90471 w 609218"/>
              <a:gd name="connsiteY19" fmla="*/ 126600 h 477827"/>
              <a:gd name="connsiteX20" fmla="*/ 90471 w 609218"/>
              <a:gd name="connsiteY20" fmla="*/ 103336 h 477827"/>
              <a:gd name="connsiteX21" fmla="*/ 183526 w 609218"/>
              <a:gd name="connsiteY21" fmla="*/ 196391 h 477827"/>
              <a:gd name="connsiteX22" fmla="*/ 90471 w 609218"/>
              <a:gd name="connsiteY22" fmla="*/ 286861 h 477827"/>
              <a:gd name="connsiteX23" fmla="*/ 0 w 609218"/>
              <a:gd name="connsiteY23" fmla="*/ 196391 h 477827"/>
              <a:gd name="connsiteX24" fmla="*/ 90471 w 609218"/>
              <a:gd name="connsiteY24" fmla="*/ 103336 h 477827"/>
              <a:gd name="connsiteX25" fmla="*/ 473359 w 609218"/>
              <a:gd name="connsiteY25" fmla="*/ 0 h 477827"/>
              <a:gd name="connsiteX26" fmla="*/ 589810 w 609218"/>
              <a:gd name="connsiteY26" fmla="*/ 38732 h 477827"/>
              <a:gd name="connsiteX27" fmla="*/ 594985 w 609218"/>
              <a:gd name="connsiteY27" fmla="*/ 51643 h 477827"/>
              <a:gd name="connsiteX28" fmla="*/ 589810 w 609218"/>
              <a:gd name="connsiteY28" fmla="*/ 56807 h 477827"/>
              <a:gd name="connsiteX29" fmla="*/ 584634 w 609218"/>
              <a:gd name="connsiteY29" fmla="*/ 56807 h 477827"/>
              <a:gd name="connsiteX30" fmla="*/ 473359 w 609218"/>
              <a:gd name="connsiteY30" fmla="*/ 20657 h 477827"/>
              <a:gd name="connsiteX31" fmla="*/ 431954 w 609218"/>
              <a:gd name="connsiteY31" fmla="*/ 74882 h 477827"/>
              <a:gd name="connsiteX32" fmla="*/ 447481 w 609218"/>
              <a:gd name="connsiteY32" fmla="*/ 144600 h 477827"/>
              <a:gd name="connsiteX33" fmla="*/ 509588 w 609218"/>
              <a:gd name="connsiteY33" fmla="*/ 178168 h 477827"/>
              <a:gd name="connsiteX34" fmla="*/ 592397 w 609218"/>
              <a:gd name="connsiteY34" fmla="*/ 95539 h 477827"/>
              <a:gd name="connsiteX35" fmla="*/ 605336 w 609218"/>
              <a:gd name="connsiteY35" fmla="*/ 95539 h 477827"/>
              <a:gd name="connsiteX36" fmla="*/ 605336 w 609218"/>
              <a:gd name="connsiteY36" fmla="*/ 108450 h 477827"/>
              <a:gd name="connsiteX37" fmla="*/ 517351 w 609218"/>
              <a:gd name="connsiteY37" fmla="*/ 196243 h 477827"/>
              <a:gd name="connsiteX38" fmla="*/ 512176 w 609218"/>
              <a:gd name="connsiteY38" fmla="*/ 198825 h 477827"/>
              <a:gd name="connsiteX39" fmla="*/ 507000 w 609218"/>
              <a:gd name="connsiteY39" fmla="*/ 196243 h 477827"/>
              <a:gd name="connsiteX40" fmla="*/ 452657 w 609218"/>
              <a:gd name="connsiteY40" fmla="*/ 170421 h 477827"/>
              <a:gd name="connsiteX41" fmla="*/ 421603 w 609218"/>
              <a:gd name="connsiteY41" fmla="*/ 178168 h 477827"/>
              <a:gd name="connsiteX42" fmla="*/ 416427 w 609218"/>
              <a:gd name="connsiteY42" fmla="*/ 157511 h 477827"/>
              <a:gd name="connsiteX43" fmla="*/ 199053 w 609218"/>
              <a:gd name="connsiteY43" fmla="*/ 209153 h 477827"/>
              <a:gd name="connsiteX44" fmla="*/ 199053 w 609218"/>
              <a:gd name="connsiteY44" fmla="*/ 165257 h 477827"/>
              <a:gd name="connsiteX45" fmla="*/ 183526 w 609218"/>
              <a:gd name="connsiteY45" fmla="*/ 129107 h 477827"/>
              <a:gd name="connsiteX46" fmla="*/ 398313 w 609218"/>
              <a:gd name="connsiteY46" fmla="*/ 80046 h 477827"/>
              <a:gd name="connsiteX47" fmla="*/ 393137 w 609218"/>
              <a:gd name="connsiteY47" fmla="*/ 61972 h 477827"/>
              <a:gd name="connsiteX48" fmla="*/ 424191 w 609218"/>
              <a:gd name="connsiteY48" fmla="*/ 54225 h 477827"/>
              <a:gd name="connsiteX49" fmla="*/ 463008 w 609218"/>
              <a:gd name="connsiteY49" fmla="*/ 2582 h 477827"/>
              <a:gd name="connsiteX50" fmla="*/ 473359 w 609218"/>
              <a:gd name="connsiteY50" fmla="*/ 0 h 47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218" h="477827">
                <a:moveTo>
                  <a:pt x="194066" y="253381"/>
                </a:moveTo>
                <a:lnTo>
                  <a:pt x="351654" y="408172"/>
                </a:lnTo>
                <a:lnTo>
                  <a:pt x="405906" y="408172"/>
                </a:lnTo>
                <a:lnTo>
                  <a:pt x="405906" y="477827"/>
                </a:lnTo>
                <a:lnTo>
                  <a:pt x="217317" y="477827"/>
                </a:lnTo>
                <a:lnTo>
                  <a:pt x="217317" y="408172"/>
                </a:lnTo>
                <a:lnTo>
                  <a:pt x="237984" y="408172"/>
                </a:lnTo>
                <a:lnTo>
                  <a:pt x="137231" y="307558"/>
                </a:lnTo>
                <a:cubicBezTo>
                  <a:pt x="150148" y="304978"/>
                  <a:pt x="163065" y="297239"/>
                  <a:pt x="173399" y="286919"/>
                </a:cubicBezTo>
                <a:cubicBezTo>
                  <a:pt x="183732" y="276600"/>
                  <a:pt x="191483" y="266280"/>
                  <a:pt x="194066" y="253381"/>
                </a:cubicBezTo>
                <a:close/>
                <a:moveTo>
                  <a:pt x="91763" y="157485"/>
                </a:moveTo>
                <a:cubicBezTo>
                  <a:pt x="112537" y="157485"/>
                  <a:pt x="129378" y="174326"/>
                  <a:pt x="129378" y="195100"/>
                </a:cubicBezTo>
                <a:cubicBezTo>
                  <a:pt x="129378" y="215874"/>
                  <a:pt x="112537" y="232715"/>
                  <a:pt x="91763" y="232715"/>
                </a:cubicBezTo>
                <a:cubicBezTo>
                  <a:pt x="70989" y="232715"/>
                  <a:pt x="54148" y="215874"/>
                  <a:pt x="54148" y="195100"/>
                </a:cubicBezTo>
                <a:cubicBezTo>
                  <a:pt x="54148" y="174326"/>
                  <a:pt x="70989" y="157485"/>
                  <a:pt x="91763" y="157485"/>
                </a:cubicBezTo>
                <a:close/>
                <a:moveTo>
                  <a:pt x="90471" y="126600"/>
                </a:moveTo>
                <a:cubicBezTo>
                  <a:pt x="51697" y="126600"/>
                  <a:pt x="20679" y="157618"/>
                  <a:pt x="20679" y="196391"/>
                </a:cubicBezTo>
                <a:cubicBezTo>
                  <a:pt x="20679" y="232579"/>
                  <a:pt x="51697" y="266182"/>
                  <a:pt x="90471" y="266182"/>
                </a:cubicBezTo>
                <a:cubicBezTo>
                  <a:pt x="129244" y="266182"/>
                  <a:pt x="160262" y="232579"/>
                  <a:pt x="160262" y="196391"/>
                </a:cubicBezTo>
                <a:cubicBezTo>
                  <a:pt x="160262" y="157618"/>
                  <a:pt x="129244" y="126600"/>
                  <a:pt x="90471" y="126600"/>
                </a:cubicBezTo>
                <a:close/>
                <a:moveTo>
                  <a:pt x="90471" y="103336"/>
                </a:moveTo>
                <a:cubicBezTo>
                  <a:pt x="142168" y="103336"/>
                  <a:pt x="183526" y="144694"/>
                  <a:pt x="183526" y="196391"/>
                </a:cubicBezTo>
                <a:cubicBezTo>
                  <a:pt x="183526" y="245503"/>
                  <a:pt x="142168" y="286861"/>
                  <a:pt x="90471" y="286861"/>
                </a:cubicBezTo>
                <a:cubicBezTo>
                  <a:pt x="41358" y="286861"/>
                  <a:pt x="0" y="245503"/>
                  <a:pt x="0" y="196391"/>
                </a:cubicBezTo>
                <a:cubicBezTo>
                  <a:pt x="0" y="144694"/>
                  <a:pt x="41358" y="103336"/>
                  <a:pt x="90471" y="103336"/>
                </a:cubicBezTo>
                <a:close/>
                <a:moveTo>
                  <a:pt x="473359" y="0"/>
                </a:moveTo>
                <a:lnTo>
                  <a:pt x="589810" y="38732"/>
                </a:lnTo>
                <a:cubicBezTo>
                  <a:pt x="594985" y="41314"/>
                  <a:pt x="597573" y="46479"/>
                  <a:pt x="594985" y="51643"/>
                </a:cubicBezTo>
                <a:cubicBezTo>
                  <a:pt x="594985" y="54225"/>
                  <a:pt x="592397" y="56807"/>
                  <a:pt x="589810" y="56807"/>
                </a:cubicBezTo>
                <a:cubicBezTo>
                  <a:pt x="587222" y="56807"/>
                  <a:pt x="584634" y="56807"/>
                  <a:pt x="584634" y="56807"/>
                </a:cubicBezTo>
                <a:lnTo>
                  <a:pt x="473359" y="20657"/>
                </a:lnTo>
                <a:lnTo>
                  <a:pt x="431954" y="74882"/>
                </a:lnTo>
                <a:lnTo>
                  <a:pt x="447481" y="144600"/>
                </a:lnTo>
                <a:lnTo>
                  <a:pt x="509588" y="178168"/>
                </a:lnTo>
                <a:lnTo>
                  <a:pt x="592397" y="95539"/>
                </a:lnTo>
                <a:cubicBezTo>
                  <a:pt x="597573" y="92957"/>
                  <a:pt x="602749" y="92957"/>
                  <a:pt x="605336" y="95539"/>
                </a:cubicBezTo>
                <a:cubicBezTo>
                  <a:pt x="610512" y="100704"/>
                  <a:pt x="610512" y="105868"/>
                  <a:pt x="605336" y="108450"/>
                </a:cubicBezTo>
                <a:lnTo>
                  <a:pt x="517351" y="196243"/>
                </a:lnTo>
                <a:cubicBezTo>
                  <a:pt x="517351" y="196243"/>
                  <a:pt x="514764" y="198825"/>
                  <a:pt x="512176" y="198825"/>
                </a:cubicBezTo>
                <a:cubicBezTo>
                  <a:pt x="512176" y="198825"/>
                  <a:pt x="509588" y="198825"/>
                  <a:pt x="507000" y="196243"/>
                </a:cubicBezTo>
                <a:lnTo>
                  <a:pt x="452657" y="170421"/>
                </a:lnTo>
                <a:lnTo>
                  <a:pt x="421603" y="178168"/>
                </a:lnTo>
                <a:lnTo>
                  <a:pt x="416427" y="157511"/>
                </a:lnTo>
                <a:lnTo>
                  <a:pt x="199053" y="209153"/>
                </a:lnTo>
                <a:cubicBezTo>
                  <a:pt x="201641" y="193660"/>
                  <a:pt x="201641" y="180750"/>
                  <a:pt x="199053" y="165257"/>
                </a:cubicBezTo>
                <a:cubicBezTo>
                  <a:pt x="196465" y="152346"/>
                  <a:pt x="191289" y="139436"/>
                  <a:pt x="183526" y="129107"/>
                </a:cubicBezTo>
                <a:lnTo>
                  <a:pt x="398313" y="80046"/>
                </a:lnTo>
                <a:lnTo>
                  <a:pt x="393137" y="61972"/>
                </a:lnTo>
                <a:lnTo>
                  <a:pt x="424191" y="54225"/>
                </a:lnTo>
                <a:lnTo>
                  <a:pt x="463008" y="2582"/>
                </a:lnTo>
                <a:cubicBezTo>
                  <a:pt x="465596" y="0"/>
                  <a:pt x="468183" y="0"/>
                  <a:pt x="4733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D14F3-AE62-4D75-A014-2EEFDB1822C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FEE40-7631-4141-BBD7-E9F159819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70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6C32F301-17BB-4DF6-8B46-58C8C19CF674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开发过程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7328" y="1390762"/>
            <a:ext cx="6186388" cy="1698991"/>
          </a:xfrm>
        </p:spPr>
        <p:txBody>
          <a:bodyPr/>
          <a:lstStyle/>
          <a:p>
            <a:r>
              <a:rPr lang="zh-CN" altLang="en-US" sz="3200" dirty="0">
                <a:ea typeface="黑体" panose="02010609060101010101" pitchFamily="49" charset="-122"/>
              </a:rPr>
              <a:t>开发过程</a:t>
            </a:r>
            <a:r>
              <a:rPr lang="en-US" altLang="zh-CN" sz="3200" dirty="0">
                <a:ea typeface="黑体" panose="02010609060101010101" pitchFamily="49" charset="-122"/>
              </a:rPr>
              <a:t>——</a:t>
            </a:r>
            <a:r>
              <a:rPr lang="zh-CN" altLang="en-US" sz="3200" dirty="0">
                <a:ea typeface="黑体" panose="02010609060101010101" pitchFamily="49" charset="-122"/>
              </a:rPr>
              <a:t>主要困难与解决</a:t>
            </a:r>
            <a:endParaRPr lang="zh-CN" altLang="zh-CN" sz="3200" dirty="0"/>
          </a:p>
          <a:p>
            <a:endParaRPr lang="zh-CN" altLang="en-US" sz="3200" dirty="0">
              <a:ea typeface="+mn-ea"/>
              <a:cs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948CD2-4F83-46D3-9941-A0CBBCF49795}"/>
              </a:ext>
            </a:extLst>
          </p:cNvPr>
          <p:cNvGrpSpPr/>
          <p:nvPr/>
        </p:nvGrpSpPr>
        <p:grpSpPr>
          <a:xfrm>
            <a:off x="1863659" y="2940690"/>
            <a:ext cx="3209522" cy="3209507"/>
            <a:chOff x="2035024" y="1872921"/>
            <a:chExt cx="4406416" cy="4406396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8048D4D2-09DB-473A-905A-C8716D6D3C00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017D3824-991A-4603-87FD-020767D0A245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2A80B3-7E98-406B-87D0-7D232D185C1F}"/>
              </a:ext>
            </a:extLst>
          </p:cNvPr>
          <p:cNvGrpSpPr/>
          <p:nvPr/>
        </p:nvGrpSpPr>
        <p:grpSpPr>
          <a:xfrm>
            <a:off x="7342764" y="2940690"/>
            <a:ext cx="3209522" cy="3209507"/>
            <a:chOff x="2035024" y="1872921"/>
            <a:chExt cx="4406416" cy="4406396"/>
          </a:xfrm>
        </p:grpSpPr>
        <p:sp>
          <p:nvSpPr>
            <p:cNvPr id="24" name="íṥļîḓê">
              <a:extLst>
                <a:ext uri="{FF2B5EF4-FFF2-40B4-BE49-F238E27FC236}">
                  <a16:creationId xmlns:a16="http://schemas.microsoft.com/office/drawing/2014/main" id="{82A9D3A3-1630-4E16-B800-371B1A12F845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íṥlíḓê">
              <a:extLst>
                <a:ext uri="{FF2B5EF4-FFF2-40B4-BE49-F238E27FC236}">
                  <a16:creationId xmlns:a16="http://schemas.microsoft.com/office/drawing/2014/main" id="{6B48F680-2B94-47E6-9BE5-640B18854832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9" name="ïśļiḑé">
            <a:extLst>
              <a:ext uri="{FF2B5EF4-FFF2-40B4-BE49-F238E27FC236}">
                <a16:creationId xmlns:a16="http://schemas.microsoft.com/office/drawing/2014/main" id="{B0A3DBA2-4FFB-4BD0-B6AB-1971ECB626DE}"/>
              </a:ext>
            </a:extLst>
          </p:cNvPr>
          <p:cNvSpPr/>
          <p:nvPr/>
        </p:nvSpPr>
        <p:spPr>
          <a:xfrm>
            <a:off x="8762694" y="3378714"/>
            <a:ext cx="409044" cy="39338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7F6BF75-2D4F-4B9A-92C7-2A5784B8D725}"/>
              </a:ext>
            </a:extLst>
          </p:cNvPr>
          <p:cNvSpPr txBox="1"/>
          <p:nvPr/>
        </p:nvSpPr>
        <p:spPr>
          <a:xfrm>
            <a:off x="2208668" y="4439626"/>
            <a:ext cx="2572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Arial"/>
                <a:cs typeface="+mn-ea"/>
              </a:rPr>
              <a:t>系统体积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1AB386-C586-4073-AC9F-7F404E365590}"/>
              </a:ext>
            </a:extLst>
          </p:cNvPr>
          <p:cNvSpPr txBox="1"/>
          <p:nvPr/>
        </p:nvSpPr>
        <p:spPr>
          <a:xfrm>
            <a:off x="7661055" y="4399060"/>
            <a:ext cx="2572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激光笔波长</a:t>
            </a:r>
          </a:p>
        </p:txBody>
      </p:sp>
      <p:sp>
        <p:nvSpPr>
          <p:cNvPr id="39" name="ïśļiḑé">
            <a:extLst>
              <a:ext uri="{FF2B5EF4-FFF2-40B4-BE49-F238E27FC236}">
                <a16:creationId xmlns:a16="http://schemas.microsoft.com/office/drawing/2014/main" id="{325D9E3B-3ACD-4721-8DBB-7B0CD0104430}"/>
              </a:ext>
            </a:extLst>
          </p:cNvPr>
          <p:cNvSpPr/>
          <p:nvPr/>
        </p:nvSpPr>
        <p:spPr>
          <a:xfrm>
            <a:off x="3263898" y="3414994"/>
            <a:ext cx="409044" cy="320824"/>
          </a:xfrm>
          <a:custGeom>
            <a:avLst/>
            <a:gdLst>
              <a:gd name="connsiteX0" fmla="*/ 194066 w 609218"/>
              <a:gd name="connsiteY0" fmla="*/ 253381 h 477827"/>
              <a:gd name="connsiteX1" fmla="*/ 351654 w 609218"/>
              <a:gd name="connsiteY1" fmla="*/ 408172 h 477827"/>
              <a:gd name="connsiteX2" fmla="*/ 405906 w 609218"/>
              <a:gd name="connsiteY2" fmla="*/ 408172 h 477827"/>
              <a:gd name="connsiteX3" fmla="*/ 405906 w 609218"/>
              <a:gd name="connsiteY3" fmla="*/ 477827 h 477827"/>
              <a:gd name="connsiteX4" fmla="*/ 217317 w 609218"/>
              <a:gd name="connsiteY4" fmla="*/ 477827 h 477827"/>
              <a:gd name="connsiteX5" fmla="*/ 217317 w 609218"/>
              <a:gd name="connsiteY5" fmla="*/ 408172 h 477827"/>
              <a:gd name="connsiteX6" fmla="*/ 237984 w 609218"/>
              <a:gd name="connsiteY6" fmla="*/ 408172 h 477827"/>
              <a:gd name="connsiteX7" fmla="*/ 137231 w 609218"/>
              <a:gd name="connsiteY7" fmla="*/ 307558 h 477827"/>
              <a:gd name="connsiteX8" fmla="*/ 173399 w 609218"/>
              <a:gd name="connsiteY8" fmla="*/ 286919 h 477827"/>
              <a:gd name="connsiteX9" fmla="*/ 194066 w 609218"/>
              <a:gd name="connsiteY9" fmla="*/ 253381 h 477827"/>
              <a:gd name="connsiteX10" fmla="*/ 91763 w 609218"/>
              <a:gd name="connsiteY10" fmla="*/ 157485 h 477827"/>
              <a:gd name="connsiteX11" fmla="*/ 129378 w 609218"/>
              <a:gd name="connsiteY11" fmla="*/ 195100 h 477827"/>
              <a:gd name="connsiteX12" fmla="*/ 91763 w 609218"/>
              <a:gd name="connsiteY12" fmla="*/ 232715 h 477827"/>
              <a:gd name="connsiteX13" fmla="*/ 54148 w 609218"/>
              <a:gd name="connsiteY13" fmla="*/ 195100 h 477827"/>
              <a:gd name="connsiteX14" fmla="*/ 91763 w 609218"/>
              <a:gd name="connsiteY14" fmla="*/ 157485 h 477827"/>
              <a:gd name="connsiteX15" fmla="*/ 90471 w 609218"/>
              <a:gd name="connsiteY15" fmla="*/ 126600 h 477827"/>
              <a:gd name="connsiteX16" fmla="*/ 20679 w 609218"/>
              <a:gd name="connsiteY16" fmla="*/ 196391 h 477827"/>
              <a:gd name="connsiteX17" fmla="*/ 90471 w 609218"/>
              <a:gd name="connsiteY17" fmla="*/ 266182 h 477827"/>
              <a:gd name="connsiteX18" fmla="*/ 160262 w 609218"/>
              <a:gd name="connsiteY18" fmla="*/ 196391 h 477827"/>
              <a:gd name="connsiteX19" fmla="*/ 90471 w 609218"/>
              <a:gd name="connsiteY19" fmla="*/ 126600 h 477827"/>
              <a:gd name="connsiteX20" fmla="*/ 90471 w 609218"/>
              <a:gd name="connsiteY20" fmla="*/ 103336 h 477827"/>
              <a:gd name="connsiteX21" fmla="*/ 183526 w 609218"/>
              <a:gd name="connsiteY21" fmla="*/ 196391 h 477827"/>
              <a:gd name="connsiteX22" fmla="*/ 90471 w 609218"/>
              <a:gd name="connsiteY22" fmla="*/ 286861 h 477827"/>
              <a:gd name="connsiteX23" fmla="*/ 0 w 609218"/>
              <a:gd name="connsiteY23" fmla="*/ 196391 h 477827"/>
              <a:gd name="connsiteX24" fmla="*/ 90471 w 609218"/>
              <a:gd name="connsiteY24" fmla="*/ 103336 h 477827"/>
              <a:gd name="connsiteX25" fmla="*/ 473359 w 609218"/>
              <a:gd name="connsiteY25" fmla="*/ 0 h 477827"/>
              <a:gd name="connsiteX26" fmla="*/ 589810 w 609218"/>
              <a:gd name="connsiteY26" fmla="*/ 38732 h 477827"/>
              <a:gd name="connsiteX27" fmla="*/ 594985 w 609218"/>
              <a:gd name="connsiteY27" fmla="*/ 51643 h 477827"/>
              <a:gd name="connsiteX28" fmla="*/ 589810 w 609218"/>
              <a:gd name="connsiteY28" fmla="*/ 56807 h 477827"/>
              <a:gd name="connsiteX29" fmla="*/ 584634 w 609218"/>
              <a:gd name="connsiteY29" fmla="*/ 56807 h 477827"/>
              <a:gd name="connsiteX30" fmla="*/ 473359 w 609218"/>
              <a:gd name="connsiteY30" fmla="*/ 20657 h 477827"/>
              <a:gd name="connsiteX31" fmla="*/ 431954 w 609218"/>
              <a:gd name="connsiteY31" fmla="*/ 74882 h 477827"/>
              <a:gd name="connsiteX32" fmla="*/ 447481 w 609218"/>
              <a:gd name="connsiteY32" fmla="*/ 144600 h 477827"/>
              <a:gd name="connsiteX33" fmla="*/ 509588 w 609218"/>
              <a:gd name="connsiteY33" fmla="*/ 178168 h 477827"/>
              <a:gd name="connsiteX34" fmla="*/ 592397 w 609218"/>
              <a:gd name="connsiteY34" fmla="*/ 95539 h 477827"/>
              <a:gd name="connsiteX35" fmla="*/ 605336 w 609218"/>
              <a:gd name="connsiteY35" fmla="*/ 95539 h 477827"/>
              <a:gd name="connsiteX36" fmla="*/ 605336 w 609218"/>
              <a:gd name="connsiteY36" fmla="*/ 108450 h 477827"/>
              <a:gd name="connsiteX37" fmla="*/ 517351 w 609218"/>
              <a:gd name="connsiteY37" fmla="*/ 196243 h 477827"/>
              <a:gd name="connsiteX38" fmla="*/ 512176 w 609218"/>
              <a:gd name="connsiteY38" fmla="*/ 198825 h 477827"/>
              <a:gd name="connsiteX39" fmla="*/ 507000 w 609218"/>
              <a:gd name="connsiteY39" fmla="*/ 196243 h 477827"/>
              <a:gd name="connsiteX40" fmla="*/ 452657 w 609218"/>
              <a:gd name="connsiteY40" fmla="*/ 170421 h 477827"/>
              <a:gd name="connsiteX41" fmla="*/ 421603 w 609218"/>
              <a:gd name="connsiteY41" fmla="*/ 178168 h 477827"/>
              <a:gd name="connsiteX42" fmla="*/ 416427 w 609218"/>
              <a:gd name="connsiteY42" fmla="*/ 157511 h 477827"/>
              <a:gd name="connsiteX43" fmla="*/ 199053 w 609218"/>
              <a:gd name="connsiteY43" fmla="*/ 209153 h 477827"/>
              <a:gd name="connsiteX44" fmla="*/ 199053 w 609218"/>
              <a:gd name="connsiteY44" fmla="*/ 165257 h 477827"/>
              <a:gd name="connsiteX45" fmla="*/ 183526 w 609218"/>
              <a:gd name="connsiteY45" fmla="*/ 129107 h 477827"/>
              <a:gd name="connsiteX46" fmla="*/ 398313 w 609218"/>
              <a:gd name="connsiteY46" fmla="*/ 80046 h 477827"/>
              <a:gd name="connsiteX47" fmla="*/ 393137 w 609218"/>
              <a:gd name="connsiteY47" fmla="*/ 61972 h 477827"/>
              <a:gd name="connsiteX48" fmla="*/ 424191 w 609218"/>
              <a:gd name="connsiteY48" fmla="*/ 54225 h 477827"/>
              <a:gd name="connsiteX49" fmla="*/ 463008 w 609218"/>
              <a:gd name="connsiteY49" fmla="*/ 2582 h 477827"/>
              <a:gd name="connsiteX50" fmla="*/ 473359 w 609218"/>
              <a:gd name="connsiteY50" fmla="*/ 0 h 47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218" h="477827">
                <a:moveTo>
                  <a:pt x="194066" y="253381"/>
                </a:moveTo>
                <a:lnTo>
                  <a:pt x="351654" y="408172"/>
                </a:lnTo>
                <a:lnTo>
                  <a:pt x="405906" y="408172"/>
                </a:lnTo>
                <a:lnTo>
                  <a:pt x="405906" y="477827"/>
                </a:lnTo>
                <a:lnTo>
                  <a:pt x="217317" y="477827"/>
                </a:lnTo>
                <a:lnTo>
                  <a:pt x="217317" y="408172"/>
                </a:lnTo>
                <a:lnTo>
                  <a:pt x="237984" y="408172"/>
                </a:lnTo>
                <a:lnTo>
                  <a:pt x="137231" y="307558"/>
                </a:lnTo>
                <a:cubicBezTo>
                  <a:pt x="150148" y="304978"/>
                  <a:pt x="163065" y="297239"/>
                  <a:pt x="173399" y="286919"/>
                </a:cubicBezTo>
                <a:cubicBezTo>
                  <a:pt x="183732" y="276600"/>
                  <a:pt x="191483" y="266280"/>
                  <a:pt x="194066" y="253381"/>
                </a:cubicBezTo>
                <a:close/>
                <a:moveTo>
                  <a:pt x="91763" y="157485"/>
                </a:moveTo>
                <a:cubicBezTo>
                  <a:pt x="112537" y="157485"/>
                  <a:pt x="129378" y="174326"/>
                  <a:pt x="129378" y="195100"/>
                </a:cubicBezTo>
                <a:cubicBezTo>
                  <a:pt x="129378" y="215874"/>
                  <a:pt x="112537" y="232715"/>
                  <a:pt x="91763" y="232715"/>
                </a:cubicBezTo>
                <a:cubicBezTo>
                  <a:pt x="70989" y="232715"/>
                  <a:pt x="54148" y="215874"/>
                  <a:pt x="54148" y="195100"/>
                </a:cubicBezTo>
                <a:cubicBezTo>
                  <a:pt x="54148" y="174326"/>
                  <a:pt x="70989" y="157485"/>
                  <a:pt x="91763" y="157485"/>
                </a:cubicBezTo>
                <a:close/>
                <a:moveTo>
                  <a:pt x="90471" y="126600"/>
                </a:moveTo>
                <a:cubicBezTo>
                  <a:pt x="51697" y="126600"/>
                  <a:pt x="20679" y="157618"/>
                  <a:pt x="20679" y="196391"/>
                </a:cubicBezTo>
                <a:cubicBezTo>
                  <a:pt x="20679" y="232579"/>
                  <a:pt x="51697" y="266182"/>
                  <a:pt x="90471" y="266182"/>
                </a:cubicBezTo>
                <a:cubicBezTo>
                  <a:pt x="129244" y="266182"/>
                  <a:pt x="160262" y="232579"/>
                  <a:pt x="160262" y="196391"/>
                </a:cubicBezTo>
                <a:cubicBezTo>
                  <a:pt x="160262" y="157618"/>
                  <a:pt x="129244" y="126600"/>
                  <a:pt x="90471" y="126600"/>
                </a:cubicBezTo>
                <a:close/>
                <a:moveTo>
                  <a:pt x="90471" y="103336"/>
                </a:moveTo>
                <a:cubicBezTo>
                  <a:pt x="142168" y="103336"/>
                  <a:pt x="183526" y="144694"/>
                  <a:pt x="183526" y="196391"/>
                </a:cubicBezTo>
                <a:cubicBezTo>
                  <a:pt x="183526" y="245503"/>
                  <a:pt x="142168" y="286861"/>
                  <a:pt x="90471" y="286861"/>
                </a:cubicBezTo>
                <a:cubicBezTo>
                  <a:pt x="41358" y="286861"/>
                  <a:pt x="0" y="245503"/>
                  <a:pt x="0" y="196391"/>
                </a:cubicBezTo>
                <a:cubicBezTo>
                  <a:pt x="0" y="144694"/>
                  <a:pt x="41358" y="103336"/>
                  <a:pt x="90471" y="103336"/>
                </a:cubicBezTo>
                <a:close/>
                <a:moveTo>
                  <a:pt x="473359" y="0"/>
                </a:moveTo>
                <a:lnTo>
                  <a:pt x="589810" y="38732"/>
                </a:lnTo>
                <a:cubicBezTo>
                  <a:pt x="594985" y="41314"/>
                  <a:pt x="597573" y="46479"/>
                  <a:pt x="594985" y="51643"/>
                </a:cubicBezTo>
                <a:cubicBezTo>
                  <a:pt x="594985" y="54225"/>
                  <a:pt x="592397" y="56807"/>
                  <a:pt x="589810" y="56807"/>
                </a:cubicBezTo>
                <a:cubicBezTo>
                  <a:pt x="587222" y="56807"/>
                  <a:pt x="584634" y="56807"/>
                  <a:pt x="584634" y="56807"/>
                </a:cubicBezTo>
                <a:lnTo>
                  <a:pt x="473359" y="20657"/>
                </a:lnTo>
                <a:lnTo>
                  <a:pt x="431954" y="74882"/>
                </a:lnTo>
                <a:lnTo>
                  <a:pt x="447481" y="144600"/>
                </a:lnTo>
                <a:lnTo>
                  <a:pt x="509588" y="178168"/>
                </a:lnTo>
                <a:lnTo>
                  <a:pt x="592397" y="95539"/>
                </a:lnTo>
                <a:cubicBezTo>
                  <a:pt x="597573" y="92957"/>
                  <a:pt x="602749" y="92957"/>
                  <a:pt x="605336" y="95539"/>
                </a:cubicBezTo>
                <a:cubicBezTo>
                  <a:pt x="610512" y="100704"/>
                  <a:pt x="610512" y="105868"/>
                  <a:pt x="605336" y="108450"/>
                </a:cubicBezTo>
                <a:lnTo>
                  <a:pt x="517351" y="196243"/>
                </a:lnTo>
                <a:cubicBezTo>
                  <a:pt x="517351" y="196243"/>
                  <a:pt x="514764" y="198825"/>
                  <a:pt x="512176" y="198825"/>
                </a:cubicBezTo>
                <a:cubicBezTo>
                  <a:pt x="512176" y="198825"/>
                  <a:pt x="509588" y="198825"/>
                  <a:pt x="507000" y="196243"/>
                </a:cubicBezTo>
                <a:lnTo>
                  <a:pt x="452657" y="170421"/>
                </a:lnTo>
                <a:lnTo>
                  <a:pt x="421603" y="178168"/>
                </a:lnTo>
                <a:lnTo>
                  <a:pt x="416427" y="157511"/>
                </a:lnTo>
                <a:lnTo>
                  <a:pt x="199053" y="209153"/>
                </a:lnTo>
                <a:cubicBezTo>
                  <a:pt x="201641" y="193660"/>
                  <a:pt x="201641" y="180750"/>
                  <a:pt x="199053" y="165257"/>
                </a:cubicBezTo>
                <a:cubicBezTo>
                  <a:pt x="196465" y="152346"/>
                  <a:pt x="191289" y="139436"/>
                  <a:pt x="183526" y="129107"/>
                </a:cubicBezTo>
                <a:lnTo>
                  <a:pt x="398313" y="80046"/>
                </a:lnTo>
                <a:lnTo>
                  <a:pt x="393137" y="61972"/>
                </a:lnTo>
                <a:lnTo>
                  <a:pt x="424191" y="54225"/>
                </a:lnTo>
                <a:lnTo>
                  <a:pt x="463008" y="2582"/>
                </a:lnTo>
                <a:cubicBezTo>
                  <a:pt x="465596" y="0"/>
                  <a:pt x="468183" y="0"/>
                  <a:pt x="4733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D14F3-AE62-4D75-A014-2EEFDB1822C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FEE40-7631-4141-BBD7-E9F159819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19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E1EBA1-B0B9-4D43-BCA4-51F7355AD0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dirty="0">
                <a:ea typeface="黑体" panose="02010609060101010101" pitchFamily="49" charset="-122"/>
              </a:rPr>
              <a:t>开发过程</a:t>
            </a:r>
            <a:r>
              <a:rPr lang="en-US" altLang="zh-CN" dirty="0">
                <a:ea typeface="黑体" panose="02010609060101010101" pitchFamily="49" charset="-122"/>
              </a:rPr>
              <a:t>——</a:t>
            </a:r>
            <a:r>
              <a:rPr lang="zh-CN" altLang="en-US" dirty="0">
                <a:ea typeface="黑体" panose="02010609060101010101" pitchFamily="49" charset="-122"/>
              </a:rPr>
              <a:t>分工</a:t>
            </a:r>
            <a:endParaRPr lang="zh-CN" altLang="zh-CN" sz="14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ABACE5-75F7-4710-A66D-F582935304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112BB8CC-855F-4A72-A4C5-20D6979266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4" name="图片 3" descr="图片包含 天空, 户外, 水, 建筑物&#10;&#10;自动生成的说明">
            <a:extLst>
              <a:ext uri="{FF2B5EF4-FFF2-40B4-BE49-F238E27FC236}">
                <a16:creationId xmlns:a16="http://schemas.microsoft.com/office/drawing/2014/main" id="{1B576ED4-8F03-40B6-B821-4A63D602B84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9408" b="42797"/>
          <a:stretch>
            <a:fillRect/>
          </a:stretch>
        </p:blipFill>
        <p:spPr>
          <a:xfrm>
            <a:off x="0" y="1477399"/>
            <a:ext cx="12192000" cy="2239009"/>
          </a:xfrm>
          <a:custGeom>
            <a:avLst/>
            <a:gdLst>
              <a:gd name="connsiteX0" fmla="*/ 0 w 12192000"/>
              <a:gd name="connsiteY0" fmla="*/ 0 h 2239009"/>
              <a:gd name="connsiteX1" fmla="*/ 12192000 w 12192000"/>
              <a:gd name="connsiteY1" fmla="*/ 0 h 2239009"/>
              <a:gd name="connsiteX2" fmla="*/ 12192000 w 12192000"/>
              <a:gd name="connsiteY2" fmla="*/ 2239009 h 2239009"/>
              <a:gd name="connsiteX3" fmla="*/ 0 w 12192000"/>
              <a:gd name="connsiteY3" fmla="*/ 2239009 h 223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39009">
                <a:moveTo>
                  <a:pt x="0" y="0"/>
                </a:moveTo>
                <a:lnTo>
                  <a:pt x="12192000" y="0"/>
                </a:lnTo>
                <a:lnTo>
                  <a:pt x="12192000" y="2239009"/>
                </a:lnTo>
                <a:lnTo>
                  <a:pt x="0" y="2239009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E438D7-EBA4-4720-87EA-884862B4EB2E}"/>
              </a:ext>
            </a:extLst>
          </p:cNvPr>
          <p:cNvSpPr/>
          <p:nvPr/>
        </p:nvSpPr>
        <p:spPr>
          <a:xfrm>
            <a:off x="788883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E5A339-5FA7-4BB4-BE05-64CBFAFCAC28}"/>
              </a:ext>
            </a:extLst>
          </p:cNvPr>
          <p:cNvSpPr txBox="1"/>
          <p:nvPr/>
        </p:nvSpPr>
        <p:spPr>
          <a:xfrm>
            <a:off x="788882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硬件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5D4183A-4B98-45EC-9218-12FEAFDB52BB}"/>
              </a:ext>
            </a:extLst>
          </p:cNvPr>
          <p:cNvGrpSpPr/>
          <p:nvPr/>
        </p:nvGrpSpPr>
        <p:grpSpPr>
          <a:xfrm>
            <a:off x="1846732" y="3396855"/>
            <a:ext cx="809062" cy="809058"/>
            <a:chOff x="1662358" y="3613986"/>
            <a:chExt cx="809062" cy="809058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F2C5BBA8-0561-4C86-A34F-D349FB63D440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5D000511-0D31-4835-9615-175DD26B55B0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ïśļiḑé">
              <a:extLst>
                <a:ext uri="{FF2B5EF4-FFF2-40B4-BE49-F238E27FC236}">
                  <a16:creationId xmlns:a16="http://schemas.microsoft.com/office/drawing/2014/main" id="{66FD47E5-E261-40FF-A266-962871944D90}"/>
                </a:ext>
              </a:extLst>
            </p:cNvPr>
            <p:cNvSpPr/>
            <p:nvPr/>
          </p:nvSpPr>
          <p:spPr>
            <a:xfrm>
              <a:off x="1875759" y="3796869"/>
              <a:ext cx="382257" cy="443294"/>
            </a:xfrm>
            <a:custGeom>
              <a:avLst/>
              <a:gdLst>
                <a:gd name="T0" fmla="*/ 330 w 440"/>
                <a:gd name="T1" fmla="*/ 215 h 511"/>
                <a:gd name="T2" fmla="*/ 269 w 440"/>
                <a:gd name="T3" fmla="*/ 209 h 511"/>
                <a:gd name="T4" fmla="*/ 207 w 440"/>
                <a:gd name="T5" fmla="*/ 144 h 511"/>
                <a:gd name="T6" fmla="*/ 160 w 440"/>
                <a:gd name="T7" fmla="*/ 183 h 511"/>
                <a:gd name="T8" fmla="*/ 71 w 440"/>
                <a:gd name="T9" fmla="*/ 181 h 511"/>
                <a:gd name="T10" fmla="*/ 65 w 440"/>
                <a:gd name="T11" fmla="*/ 242 h 511"/>
                <a:gd name="T12" fmla="*/ 0 w 440"/>
                <a:gd name="T13" fmla="*/ 304 h 511"/>
                <a:gd name="T14" fmla="*/ 39 w 440"/>
                <a:gd name="T15" fmla="*/ 351 h 511"/>
                <a:gd name="T16" fmla="*/ 37 w 440"/>
                <a:gd name="T17" fmla="*/ 440 h 511"/>
                <a:gd name="T18" fmla="*/ 98 w 440"/>
                <a:gd name="T19" fmla="*/ 446 h 511"/>
                <a:gd name="T20" fmla="*/ 160 w 440"/>
                <a:gd name="T21" fmla="*/ 511 h 511"/>
                <a:gd name="T22" fmla="*/ 207 w 440"/>
                <a:gd name="T23" fmla="*/ 472 h 511"/>
                <a:gd name="T24" fmla="*/ 296 w 440"/>
                <a:gd name="T25" fmla="*/ 474 h 511"/>
                <a:gd name="T26" fmla="*/ 302 w 440"/>
                <a:gd name="T27" fmla="*/ 413 h 511"/>
                <a:gd name="T28" fmla="*/ 367 w 440"/>
                <a:gd name="T29" fmla="*/ 351 h 511"/>
                <a:gd name="T30" fmla="*/ 328 w 440"/>
                <a:gd name="T31" fmla="*/ 304 h 511"/>
                <a:gd name="T32" fmla="*/ 184 w 440"/>
                <a:gd name="T33" fmla="*/ 412 h 511"/>
                <a:gd name="T34" fmla="*/ 184 w 440"/>
                <a:gd name="T35" fmla="*/ 243 h 511"/>
                <a:gd name="T36" fmla="*/ 184 w 440"/>
                <a:gd name="T37" fmla="*/ 412 h 511"/>
                <a:gd name="T38" fmla="*/ 440 w 440"/>
                <a:gd name="T39" fmla="*/ 77 h 511"/>
                <a:gd name="T40" fmla="*/ 415 w 440"/>
                <a:gd name="T41" fmla="*/ 47 h 511"/>
                <a:gd name="T42" fmla="*/ 402 w 440"/>
                <a:gd name="T43" fmla="*/ 16 h 511"/>
                <a:gd name="T44" fmla="*/ 363 w 440"/>
                <a:gd name="T45" fmla="*/ 13 h 511"/>
                <a:gd name="T46" fmla="*/ 332 w 440"/>
                <a:gd name="T47" fmla="*/ 0 h 511"/>
                <a:gd name="T48" fmla="*/ 302 w 440"/>
                <a:gd name="T49" fmla="*/ 25 h 511"/>
                <a:gd name="T50" fmla="*/ 271 w 440"/>
                <a:gd name="T51" fmla="*/ 38 h 511"/>
                <a:gd name="T52" fmla="*/ 268 w 440"/>
                <a:gd name="T53" fmla="*/ 77 h 511"/>
                <a:gd name="T54" fmla="*/ 255 w 440"/>
                <a:gd name="T55" fmla="*/ 108 h 511"/>
                <a:gd name="T56" fmla="*/ 280 w 440"/>
                <a:gd name="T57" fmla="*/ 138 h 511"/>
                <a:gd name="T58" fmla="*/ 293 w 440"/>
                <a:gd name="T59" fmla="*/ 169 h 511"/>
                <a:gd name="T60" fmla="*/ 332 w 440"/>
                <a:gd name="T61" fmla="*/ 172 h 511"/>
                <a:gd name="T62" fmla="*/ 363 w 440"/>
                <a:gd name="T63" fmla="*/ 185 h 511"/>
                <a:gd name="T64" fmla="*/ 393 w 440"/>
                <a:gd name="T65" fmla="*/ 160 h 511"/>
                <a:gd name="T66" fmla="*/ 424 w 440"/>
                <a:gd name="T67" fmla="*/ 147 h 511"/>
                <a:gd name="T68" fmla="*/ 427 w 440"/>
                <a:gd name="T69" fmla="*/ 108 h 511"/>
                <a:gd name="T70" fmla="*/ 440 w 440"/>
                <a:gd name="T71" fmla="*/ 108 h 511"/>
                <a:gd name="T72" fmla="*/ 298 w 440"/>
                <a:gd name="T73" fmla="*/ 92 h 511"/>
                <a:gd name="T74" fmla="*/ 398 w 440"/>
                <a:gd name="T75" fmla="*/ 9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511">
                  <a:moveTo>
                    <a:pt x="302" y="242"/>
                  </a:moveTo>
                  <a:lnTo>
                    <a:pt x="330" y="215"/>
                  </a:lnTo>
                  <a:lnTo>
                    <a:pt x="296" y="181"/>
                  </a:lnTo>
                  <a:lnTo>
                    <a:pt x="269" y="209"/>
                  </a:lnTo>
                  <a:cubicBezTo>
                    <a:pt x="251" y="196"/>
                    <a:pt x="230" y="187"/>
                    <a:pt x="207" y="183"/>
                  </a:cubicBezTo>
                  <a:lnTo>
                    <a:pt x="207" y="144"/>
                  </a:lnTo>
                  <a:lnTo>
                    <a:pt x="160" y="144"/>
                  </a:lnTo>
                  <a:lnTo>
                    <a:pt x="160" y="183"/>
                  </a:lnTo>
                  <a:cubicBezTo>
                    <a:pt x="137" y="187"/>
                    <a:pt x="116" y="196"/>
                    <a:pt x="98" y="209"/>
                  </a:cubicBezTo>
                  <a:lnTo>
                    <a:pt x="71" y="181"/>
                  </a:lnTo>
                  <a:lnTo>
                    <a:pt x="37" y="215"/>
                  </a:lnTo>
                  <a:lnTo>
                    <a:pt x="65" y="242"/>
                  </a:lnTo>
                  <a:cubicBezTo>
                    <a:pt x="52" y="260"/>
                    <a:pt x="43" y="281"/>
                    <a:pt x="39" y="304"/>
                  </a:cubicBezTo>
                  <a:lnTo>
                    <a:pt x="0" y="304"/>
                  </a:lnTo>
                  <a:lnTo>
                    <a:pt x="0" y="351"/>
                  </a:lnTo>
                  <a:lnTo>
                    <a:pt x="39" y="351"/>
                  </a:lnTo>
                  <a:cubicBezTo>
                    <a:pt x="43" y="374"/>
                    <a:pt x="52" y="395"/>
                    <a:pt x="65" y="413"/>
                  </a:cubicBezTo>
                  <a:lnTo>
                    <a:pt x="37" y="440"/>
                  </a:lnTo>
                  <a:lnTo>
                    <a:pt x="71" y="474"/>
                  </a:lnTo>
                  <a:lnTo>
                    <a:pt x="98" y="446"/>
                  </a:lnTo>
                  <a:cubicBezTo>
                    <a:pt x="116" y="459"/>
                    <a:pt x="137" y="468"/>
                    <a:pt x="160" y="472"/>
                  </a:cubicBezTo>
                  <a:lnTo>
                    <a:pt x="160" y="511"/>
                  </a:lnTo>
                  <a:lnTo>
                    <a:pt x="207" y="511"/>
                  </a:lnTo>
                  <a:lnTo>
                    <a:pt x="207" y="472"/>
                  </a:lnTo>
                  <a:cubicBezTo>
                    <a:pt x="230" y="468"/>
                    <a:pt x="251" y="459"/>
                    <a:pt x="269" y="446"/>
                  </a:cubicBezTo>
                  <a:lnTo>
                    <a:pt x="296" y="474"/>
                  </a:lnTo>
                  <a:lnTo>
                    <a:pt x="330" y="440"/>
                  </a:lnTo>
                  <a:lnTo>
                    <a:pt x="302" y="413"/>
                  </a:lnTo>
                  <a:cubicBezTo>
                    <a:pt x="316" y="395"/>
                    <a:pt x="325" y="374"/>
                    <a:pt x="328" y="351"/>
                  </a:cubicBezTo>
                  <a:lnTo>
                    <a:pt x="367" y="351"/>
                  </a:lnTo>
                  <a:lnTo>
                    <a:pt x="367" y="304"/>
                  </a:lnTo>
                  <a:lnTo>
                    <a:pt x="328" y="304"/>
                  </a:lnTo>
                  <a:cubicBezTo>
                    <a:pt x="325" y="281"/>
                    <a:pt x="316" y="260"/>
                    <a:pt x="302" y="242"/>
                  </a:cubicBezTo>
                  <a:close/>
                  <a:moveTo>
                    <a:pt x="184" y="412"/>
                  </a:moveTo>
                  <a:cubicBezTo>
                    <a:pt x="137" y="412"/>
                    <a:pt x="99" y="374"/>
                    <a:pt x="99" y="327"/>
                  </a:cubicBezTo>
                  <a:cubicBezTo>
                    <a:pt x="99" y="281"/>
                    <a:pt x="137" y="243"/>
                    <a:pt x="184" y="243"/>
                  </a:cubicBezTo>
                  <a:cubicBezTo>
                    <a:pt x="230" y="243"/>
                    <a:pt x="268" y="281"/>
                    <a:pt x="268" y="327"/>
                  </a:cubicBezTo>
                  <a:cubicBezTo>
                    <a:pt x="268" y="374"/>
                    <a:pt x="230" y="412"/>
                    <a:pt x="184" y="412"/>
                  </a:cubicBezTo>
                  <a:close/>
                  <a:moveTo>
                    <a:pt x="440" y="108"/>
                  </a:moveTo>
                  <a:lnTo>
                    <a:pt x="440" y="77"/>
                  </a:lnTo>
                  <a:lnTo>
                    <a:pt x="427" y="77"/>
                  </a:lnTo>
                  <a:cubicBezTo>
                    <a:pt x="425" y="66"/>
                    <a:pt x="421" y="56"/>
                    <a:pt x="415" y="47"/>
                  </a:cubicBezTo>
                  <a:lnTo>
                    <a:pt x="424" y="38"/>
                  </a:lnTo>
                  <a:lnTo>
                    <a:pt x="402" y="16"/>
                  </a:lnTo>
                  <a:lnTo>
                    <a:pt x="393" y="25"/>
                  </a:lnTo>
                  <a:cubicBezTo>
                    <a:pt x="384" y="19"/>
                    <a:pt x="374" y="15"/>
                    <a:pt x="363" y="13"/>
                  </a:cubicBezTo>
                  <a:lnTo>
                    <a:pt x="363" y="0"/>
                  </a:lnTo>
                  <a:lnTo>
                    <a:pt x="332" y="0"/>
                  </a:lnTo>
                  <a:lnTo>
                    <a:pt x="332" y="13"/>
                  </a:lnTo>
                  <a:cubicBezTo>
                    <a:pt x="321" y="15"/>
                    <a:pt x="311" y="19"/>
                    <a:pt x="302" y="25"/>
                  </a:cubicBezTo>
                  <a:lnTo>
                    <a:pt x="293" y="16"/>
                  </a:lnTo>
                  <a:lnTo>
                    <a:pt x="271" y="38"/>
                  </a:lnTo>
                  <a:lnTo>
                    <a:pt x="280" y="47"/>
                  </a:lnTo>
                  <a:cubicBezTo>
                    <a:pt x="274" y="56"/>
                    <a:pt x="270" y="66"/>
                    <a:pt x="268" y="77"/>
                  </a:cubicBezTo>
                  <a:lnTo>
                    <a:pt x="255" y="77"/>
                  </a:lnTo>
                  <a:lnTo>
                    <a:pt x="255" y="108"/>
                  </a:lnTo>
                  <a:lnTo>
                    <a:pt x="268" y="108"/>
                  </a:lnTo>
                  <a:cubicBezTo>
                    <a:pt x="270" y="119"/>
                    <a:pt x="274" y="129"/>
                    <a:pt x="280" y="138"/>
                  </a:cubicBezTo>
                  <a:lnTo>
                    <a:pt x="271" y="147"/>
                  </a:lnTo>
                  <a:lnTo>
                    <a:pt x="293" y="169"/>
                  </a:lnTo>
                  <a:lnTo>
                    <a:pt x="302" y="160"/>
                  </a:lnTo>
                  <a:cubicBezTo>
                    <a:pt x="311" y="166"/>
                    <a:pt x="321" y="170"/>
                    <a:pt x="332" y="172"/>
                  </a:cubicBezTo>
                  <a:lnTo>
                    <a:pt x="332" y="185"/>
                  </a:lnTo>
                  <a:lnTo>
                    <a:pt x="363" y="185"/>
                  </a:lnTo>
                  <a:lnTo>
                    <a:pt x="363" y="172"/>
                  </a:lnTo>
                  <a:cubicBezTo>
                    <a:pt x="374" y="170"/>
                    <a:pt x="384" y="166"/>
                    <a:pt x="393" y="160"/>
                  </a:cubicBezTo>
                  <a:lnTo>
                    <a:pt x="402" y="169"/>
                  </a:lnTo>
                  <a:lnTo>
                    <a:pt x="424" y="147"/>
                  </a:lnTo>
                  <a:lnTo>
                    <a:pt x="415" y="138"/>
                  </a:lnTo>
                  <a:cubicBezTo>
                    <a:pt x="421" y="129"/>
                    <a:pt x="425" y="119"/>
                    <a:pt x="427" y="108"/>
                  </a:cubicBezTo>
                  <a:lnTo>
                    <a:pt x="440" y="108"/>
                  </a:lnTo>
                  <a:lnTo>
                    <a:pt x="440" y="108"/>
                  </a:lnTo>
                  <a:close/>
                  <a:moveTo>
                    <a:pt x="348" y="142"/>
                  </a:moveTo>
                  <a:cubicBezTo>
                    <a:pt x="320" y="142"/>
                    <a:pt x="298" y="120"/>
                    <a:pt x="298" y="92"/>
                  </a:cubicBezTo>
                  <a:cubicBezTo>
                    <a:pt x="298" y="65"/>
                    <a:pt x="320" y="43"/>
                    <a:pt x="348" y="43"/>
                  </a:cubicBezTo>
                  <a:cubicBezTo>
                    <a:pt x="375" y="43"/>
                    <a:pt x="398" y="65"/>
                    <a:pt x="398" y="92"/>
                  </a:cubicBezTo>
                  <a:cubicBezTo>
                    <a:pt x="398" y="120"/>
                    <a:pt x="375" y="142"/>
                    <a:pt x="348" y="14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FA121AB-E899-4CBD-A84C-0E930B53BA8F}"/>
              </a:ext>
            </a:extLst>
          </p:cNvPr>
          <p:cNvSpPr txBox="1"/>
          <p:nvPr/>
        </p:nvSpPr>
        <p:spPr>
          <a:xfrm>
            <a:off x="402336" y="4962452"/>
            <a:ext cx="3311308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外设搭建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&amp;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硬件功能检测：张李萱、何雨珊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86C1DE-ACC0-47CC-A337-72E70A740A2D}"/>
              </a:ext>
            </a:extLst>
          </p:cNvPr>
          <p:cNvSpPr/>
          <p:nvPr/>
        </p:nvSpPr>
        <p:spPr>
          <a:xfrm>
            <a:off x="4633620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D6F479-682E-452C-87D7-C199FEF5EC89}"/>
              </a:ext>
            </a:extLst>
          </p:cNvPr>
          <p:cNvSpPr txBox="1"/>
          <p:nvPr/>
        </p:nvSpPr>
        <p:spPr>
          <a:xfrm>
            <a:off x="4633619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软件</a:t>
            </a:r>
          </a:p>
        </p:txBody>
      </p:sp>
      <p:grpSp>
        <p:nvGrpSpPr>
          <p:cNvPr id="14" name="Group 86">
            <a:extLst>
              <a:ext uri="{FF2B5EF4-FFF2-40B4-BE49-F238E27FC236}">
                <a16:creationId xmlns:a16="http://schemas.microsoft.com/office/drawing/2014/main" id="{EC0D42A4-80D5-4C30-AF74-F451B9A79DAD}"/>
              </a:ext>
            </a:extLst>
          </p:cNvPr>
          <p:cNvGrpSpPr/>
          <p:nvPr/>
        </p:nvGrpSpPr>
        <p:grpSpPr>
          <a:xfrm>
            <a:off x="5691469" y="3396855"/>
            <a:ext cx="809062" cy="809058"/>
            <a:chOff x="1662358" y="3613986"/>
            <a:chExt cx="809062" cy="809058"/>
          </a:xfrm>
        </p:grpSpPr>
        <p:sp>
          <p:nvSpPr>
            <p:cNvPr id="15" name="íṥļîḓê">
              <a:extLst>
                <a:ext uri="{FF2B5EF4-FFF2-40B4-BE49-F238E27FC236}">
                  <a16:creationId xmlns:a16="http://schemas.microsoft.com/office/drawing/2014/main" id="{7A85E6C4-331F-41E7-8F2D-CCF489BFF360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6" name="íṥlíḓê">
              <a:extLst>
                <a:ext uri="{FF2B5EF4-FFF2-40B4-BE49-F238E27FC236}">
                  <a16:creationId xmlns:a16="http://schemas.microsoft.com/office/drawing/2014/main" id="{9D2B08D6-55D9-4570-93DF-917AD0CD2B80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7" name="ïśļiḑé">
              <a:extLst>
                <a:ext uri="{FF2B5EF4-FFF2-40B4-BE49-F238E27FC236}">
                  <a16:creationId xmlns:a16="http://schemas.microsoft.com/office/drawing/2014/main" id="{66273CBE-2AF4-48D1-9338-D01D50D20BFE}"/>
                </a:ext>
              </a:extLst>
            </p:cNvPr>
            <p:cNvSpPr/>
            <p:nvPr/>
          </p:nvSpPr>
          <p:spPr>
            <a:xfrm>
              <a:off x="1845240" y="3844671"/>
              <a:ext cx="443294" cy="347688"/>
            </a:xfrm>
            <a:custGeom>
              <a:avLst/>
              <a:gdLst>
                <a:gd name="connsiteX0" fmla="*/ 194066 w 609218"/>
                <a:gd name="connsiteY0" fmla="*/ 253381 h 477827"/>
                <a:gd name="connsiteX1" fmla="*/ 351654 w 609218"/>
                <a:gd name="connsiteY1" fmla="*/ 408172 h 477827"/>
                <a:gd name="connsiteX2" fmla="*/ 405906 w 609218"/>
                <a:gd name="connsiteY2" fmla="*/ 408172 h 477827"/>
                <a:gd name="connsiteX3" fmla="*/ 405906 w 609218"/>
                <a:gd name="connsiteY3" fmla="*/ 477827 h 477827"/>
                <a:gd name="connsiteX4" fmla="*/ 217317 w 609218"/>
                <a:gd name="connsiteY4" fmla="*/ 477827 h 477827"/>
                <a:gd name="connsiteX5" fmla="*/ 217317 w 609218"/>
                <a:gd name="connsiteY5" fmla="*/ 408172 h 477827"/>
                <a:gd name="connsiteX6" fmla="*/ 237984 w 609218"/>
                <a:gd name="connsiteY6" fmla="*/ 408172 h 477827"/>
                <a:gd name="connsiteX7" fmla="*/ 137231 w 609218"/>
                <a:gd name="connsiteY7" fmla="*/ 307558 h 477827"/>
                <a:gd name="connsiteX8" fmla="*/ 173399 w 609218"/>
                <a:gd name="connsiteY8" fmla="*/ 286919 h 477827"/>
                <a:gd name="connsiteX9" fmla="*/ 194066 w 609218"/>
                <a:gd name="connsiteY9" fmla="*/ 253381 h 477827"/>
                <a:gd name="connsiteX10" fmla="*/ 91763 w 609218"/>
                <a:gd name="connsiteY10" fmla="*/ 157485 h 477827"/>
                <a:gd name="connsiteX11" fmla="*/ 129378 w 609218"/>
                <a:gd name="connsiteY11" fmla="*/ 195100 h 477827"/>
                <a:gd name="connsiteX12" fmla="*/ 91763 w 609218"/>
                <a:gd name="connsiteY12" fmla="*/ 232715 h 477827"/>
                <a:gd name="connsiteX13" fmla="*/ 54148 w 609218"/>
                <a:gd name="connsiteY13" fmla="*/ 195100 h 477827"/>
                <a:gd name="connsiteX14" fmla="*/ 91763 w 609218"/>
                <a:gd name="connsiteY14" fmla="*/ 157485 h 477827"/>
                <a:gd name="connsiteX15" fmla="*/ 90471 w 609218"/>
                <a:gd name="connsiteY15" fmla="*/ 126600 h 477827"/>
                <a:gd name="connsiteX16" fmla="*/ 20679 w 609218"/>
                <a:gd name="connsiteY16" fmla="*/ 196391 h 477827"/>
                <a:gd name="connsiteX17" fmla="*/ 90471 w 609218"/>
                <a:gd name="connsiteY17" fmla="*/ 266182 h 477827"/>
                <a:gd name="connsiteX18" fmla="*/ 160262 w 609218"/>
                <a:gd name="connsiteY18" fmla="*/ 196391 h 477827"/>
                <a:gd name="connsiteX19" fmla="*/ 90471 w 609218"/>
                <a:gd name="connsiteY19" fmla="*/ 126600 h 477827"/>
                <a:gd name="connsiteX20" fmla="*/ 90471 w 609218"/>
                <a:gd name="connsiteY20" fmla="*/ 103336 h 477827"/>
                <a:gd name="connsiteX21" fmla="*/ 183526 w 609218"/>
                <a:gd name="connsiteY21" fmla="*/ 196391 h 477827"/>
                <a:gd name="connsiteX22" fmla="*/ 90471 w 609218"/>
                <a:gd name="connsiteY22" fmla="*/ 286861 h 477827"/>
                <a:gd name="connsiteX23" fmla="*/ 0 w 609218"/>
                <a:gd name="connsiteY23" fmla="*/ 196391 h 477827"/>
                <a:gd name="connsiteX24" fmla="*/ 90471 w 609218"/>
                <a:gd name="connsiteY24" fmla="*/ 103336 h 477827"/>
                <a:gd name="connsiteX25" fmla="*/ 473359 w 609218"/>
                <a:gd name="connsiteY25" fmla="*/ 0 h 477827"/>
                <a:gd name="connsiteX26" fmla="*/ 589810 w 609218"/>
                <a:gd name="connsiteY26" fmla="*/ 38732 h 477827"/>
                <a:gd name="connsiteX27" fmla="*/ 594985 w 609218"/>
                <a:gd name="connsiteY27" fmla="*/ 51643 h 477827"/>
                <a:gd name="connsiteX28" fmla="*/ 589810 w 609218"/>
                <a:gd name="connsiteY28" fmla="*/ 56807 h 477827"/>
                <a:gd name="connsiteX29" fmla="*/ 584634 w 609218"/>
                <a:gd name="connsiteY29" fmla="*/ 56807 h 477827"/>
                <a:gd name="connsiteX30" fmla="*/ 473359 w 609218"/>
                <a:gd name="connsiteY30" fmla="*/ 20657 h 477827"/>
                <a:gd name="connsiteX31" fmla="*/ 431954 w 609218"/>
                <a:gd name="connsiteY31" fmla="*/ 74882 h 477827"/>
                <a:gd name="connsiteX32" fmla="*/ 447481 w 609218"/>
                <a:gd name="connsiteY32" fmla="*/ 144600 h 477827"/>
                <a:gd name="connsiteX33" fmla="*/ 509588 w 609218"/>
                <a:gd name="connsiteY33" fmla="*/ 178168 h 477827"/>
                <a:gd name="connsiteX34" fmla="*/ 592397 w 609218"/>
                <a:gd name="connsiteY34" fmla="*/ 95539 h 477827"/>
                <a:gd name="connsiteX35" fmla="*/ 605336 w 609218"/>
                <a:gd name="connsiteY35" fmla="*/ 95539 h 477827"/>
                <a:gd name="connsiteX36" fmla="*/ 605336 w 609218"/>
                <a:gd name="connsiteY36" fmla="*/ 108450 h 477827"/>
                <a:gd name="connsiteX37" fmla="*/ 517351 w 609218"/>
                <a:gd name="connsiteY37" fmla="*/ 196243 h 477827"/>
                <a:gd name="connsiteX38" fmla="*/ 512176 w 609218"/>
                <a:gd name="connsiteY38" fmla="*/ 198825 h 477827"/>
                <a:gd name="connsiteX39" fmla="*/ 507000 w 609218"/>
                <a:gd name="connsiteY39" fmla="*/ 196243 h 477827"/>
                <a:gd name="connsiteX40" fmla="*/ 452657 w 609218"/>
                <a:gd name="connsiteY40" fmla="*/ 170421 h 477827"/>
                <a:gd name="connsiteX41" fmla="*/ 421603 w 609218"/>
                <a:gd name="connsiteY41" fmla="*/ 178168 h 477827"/>
                <a:gd name="connsiteX42" fmla="*/ 416427 w 609218"/>
                <a:gd name="connsiteY42" fmla="*/ 157511 h 477827"/>
                <a:gd name="connsiteX43" fmla="*/ 199053 w 609218"/>
                <a:gd name="connsiteY43" fmla="*/ 209153 h 477827"/>
                <a:gd name="connsiteX44" fmla="*/ 199053 w 609218"/>
                <a:gd name="connsiteY44" fmla="*/ 165257 h 477827"/>
                <a:gd name="connsiteX45" fmla="*/ 183526 w 609218"/>
                <a:gd name="connsiteY45" fmla="*/ 129107 h 477827"/>
                <a:gd name="connsiteX46" fmla="*/ 398313 w 609218"/>
                <a:gd name="connsiteY46" fmla="*/ 80046 h 477827"/>
                <a:gd name="connsiteX47" fmla="*/ 393137 w 609218"/>
                <a:gd name="connsiteY47" fmla="*/ 61972 h 477827"/>
                <a:gd name="connsiteX48" fmla="*/ 424191 w 609218"/>
                <a:gd name="connsiteY48" fmla="*/ 54225 h 477827"/>
                <a:gd name="connsiteX49" fmla="*/ 463008 w 609218"/>
                <a:gd name="connsiteY49" fmla="*/ 2582 h 477827"/>
                <a:gd name="connsiteX50" fmla="*/ 473359 w 609218"/>
                <a:gd name="connsiteY50" fmla="*/ 0 h 47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09218" h="477827">
                  <a:moveTo>
                    <a:pt x="194066" y="253381"/>
                  </a:moveTo>
                  <a:lnTo>
                    <a:pt x="351654" y="408172"/>
                  </a:lnTo>
                  <a:lnTo>
                    <a:pt x="405906" y="408172"/>
                  </a:lnTo>
                  <a:lnTo>
                    <a:pt x="405906" y="477827"/>
                  </a:lnTo>
                  <a:lnTo>
                    <a:pt x="217317" y="477827"/>
                  </a:lnTo>
                  <a:lnTo>
                    <a:pt x="217317" y="408172"/>
                  </a:lnTo>
                  <a:lnTo>
                    <a:pt x="237984" y="408172"/>
                  </a:lnTo>
                  <a:lnTo>
                    <a:pt x="137231" y="307558"/>
                  </a:lnTo>
                  <a:cubicBezTo>
                    <a:pt x="150148" y="304978"/>
                    <a:pt x="163065" y="297239"/>
                    <a:pt x="173399" y="286919"/>
                  </a:cubicBezTo>
                  <a:cubicBezTo>
                    <a:pt x="183732" y="276600"/>
                    <a:pt x="191483" y="266280"/>
                    <a:pt x="194066" y="253381"/>
                  </a:cubicBezTo>
                  <a:close/>
                  <a:moveTo>
                    <a:pt x="91763" y="157485"/>
                  </a:moveTo>
                  <a:cubicBezTo>
                    <a:pt x="112537" y="157485"/>
                    <a:pt x="129378" y="174326"/>
                    <a:pt x="129378" y="195100"/>
                  </a:cubicBezTo>
                  <a:cubicBezTo>
                    <a:pt x="129378" y="215874"/>
                    <a:pt x="112537" y="232715"/>
                    <a:pt x="91763" y="232715"/>
                  </a:cubicBezTo>
                  <a:cubicBezTo>
                    <a:pt x="70989" y="232715"/>
                    <a:pt x="54148" y="215874"/>
                    <a:pt x="54148" y="195100"/>
                  </a:cubicBezTo>
                  <a:cubicBezTo>
                    <a:pt x="54148" y="174326"/>
                    <a:pt x="70989" y="157485"/>
                    <a:pt x="91763" y="157485"/>
                  </a:cubicBezTo>
                  <a:close/>
                  <a:moveTo>
                    <a:pt x="90471" y="126600"/>
                  </a:moveTo>
                  <a:cubicBezTo>
                    <a:pt x="51697" y="126600"/>
                    <a:pt x="20679" y="157618"/>
                    <a:pt x="20679" y="196391"/>
                  </a:cubicBezTo>
                  <a:cubicBezTo>
                    <a:pt x="20679" y="232579"/>
                    <a:pt x="51697" y="266182"/>
                    <a:pt x="90471" y="266182"/>
                  </a:cubicBezTo>
                  <a:cubicBezTo>
                    <a:pt x="129244" y="266182"/>
                    <a:pt x="160262" y="232579"/>
                    <a:pt x="160262" y="196391"/>
                  </a:cubicBezTo>
                  <a:cubicBezTo>
                    <a:pt x="160262" y="157618"/>
                    <a:pt x="129244" y="126600"/>
                    <a:pt x="90471" y="126600"/>
                  </a:cubicBezTo>
                  <a:close/>
                  <a:moveTo>
                    <a:pt x="90471" y="103336"/>
                  </a:moveTo>
                  <a:cubicBezTo>
                    <a:pt x="142168" y="103336"/>
                    <a:pt x="183526" y="144694"/>
                    <a:pt x="183526" y="196391"/>
                  </a:cubicBezTo>
                  <a:cubicBezTo>
                    <a:pt x="183526" y="245503"/>
                    <a:pt x="142168" y="286861"/>
                    <a:pt x="90471" y="286861"/>
                  </a:cubicBezTo>
                  <a:cubicBezTo>
                    <a:pt x="41358" y="286861"/>
                    <a:pt x="0" y="245503"/>
                    <a:pt x="0" y="196391"/>
                  </a:cubicBezTo>
                  <a:cubicBezTo>
                    <a:pt x="0" y="144694"/>
                    <a:pt x="41358" y="103336"/>
                    <a:pt x="90471" y="103336"/>
                  </a:cubicBezTo>
                  <a:close/>
                  <a:moveTo>
                    <a:pt x="473359" y="0"/>
                  </a:moveTo>
                  <a:lnTo>
                    <a:pt x="589810" y="38732"/>
                  </a:lnTo>
                  <a:cubicBezTo>
                    <a:pt x="594985" y="41314"/>
                    <a:pt x="597573" y="46479"/>
                    <a:pt x="594985" y="51643"/>
                  </a:cubicBezTo>
                  <a:cubicBezTo>
                    <a:pt x="594985" y="54225"/>
                    <a:pt x="592397" y="56807"/>
                    <a:pt x="589810" y="56807"/>
                  </a:cubicBezTo>
                  <a:cubicBezTo>
                    <a:pt x="587222" y="56807"/>
                    <a:pt x="584634" y="56807"/>
                    <a:pt x="584634" y="56807"/>
                  </a:cubicBezTo>
                  <a:lnTo>
                    <a:pt x="473359" y="20657"/>
                  </a:lnTo>
                  <a:lnTo>
                    <a:pt x="431954" y="74882"/>
                  </a:lnTo>
                  <a:lnTo>
                    <a:pt x="447481" y="144600"/>
                  </a:lnTo>
                  <a:lnTo>
                    <a:pt x="509588" y="178168"/>
                  </a:lnTo>
                  <a:lnTo>
                    <a:pt x="592397" y="95539"/>
                  </a:lnTo>
                  <a:cubicBezTo>
                    <a:pt x="597573" y="92957"/>
                    <a:pt x="602749" y="92957"/>
                    <a:pt x="605336" y="95539"/>
                  </a:cubicBezTo>
                  <a:cubicBezTo>
                    <a:pt x="610512" y="100704"/>
                    <a:pt x="610512" y="105868"/>
                    <a:pt x="605336" y="108450"/>
                  </a:cubicBezTo>
                  <a:lnTo>
                    <a:pt x="517351" y="196243"/>
                  </a:lnTo>
                  <a:cubicBezTo>
                    <a:pt x="517351" y="196243"/>
                    <a:pt x="514764" y="198825"/>
                    <a:pt x="512176" y="198825"/>
                  </a:cubicBezTo>
                  <a:cubicBezTo>
                    <a:pt x="512176" y="198825"/>
                    <a:pt x="509588" y="198825"/>
                    <a:pt x="507000" y="196243"/>
                  </a:cubicBezTo>
                  <a:lnTo>
                    <a:pt x="452657" y="170421"/>
                  </a:lnTo>
                  <a:lnTo>
                    <a:pt x="421603" y="178168"/>
                  </a:lnTo>
                  <a:lnTo>
                    <a:pt x="416427" y="157511"/>
                  </a:lnTo>
                  <a:lnTo>
                    <a:pt x="199053" y="209153"/>
                  </a:lnTo>
                  <a:cubicBezTo>
                    <a:pt x="201641" y="193660"/>
                    <a:pt x="201641" y="180750"/>
                    <a:pt x="199053" y="165257"/>
                  </a:cubicBezTo>
                  <a:cubicBezTo>
                    <a:pt x="196465" y="152346"/>
                    <a:pt x="191289" y="139436"/>
                    <a:pt x="183526" y="129107"/>
                  </a:cubicBezTo>
                  <a:lnTo>
                    <a:pt x="398313" y="80046"/>
                  </a:lnTo>
                  <a:lnTo>
                    <a:pt x="393137" y="61972"/>
                  </a:lnTo>
                  <a:lnTo>
                    <a:pt x="424191" y="54225"/>
                  </a:lnTo>
                  <a:lnTo>
                    <a:pt x="463008" y="2582"/>
                  </a:lnTo>
                  <a:cubicBezTo>
                    <a:pt x="465596" y="0"/>
                    <a:pt x="468183" y="0"/>
                    <a:pt x="47335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07878B5-5585-4CBF-B6A6-6992FAAB0100}"/>
              </a:ext>
            </a:extLst>
          </p:cNvPr>
          <p:cNvSpPr txBox="1"/>
          <p:nvPr/>
        </p:nvSpPr>
        <p:spPr>
          <a:xfrm>
            <a:off x="3808350" y="4917995"/>
            <a:ext cx="6303071" cy="125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、键盘训练模式、测试模式 张李萱</a:t>
            </a:r>
            <a:b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</a:b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、基础界面及迷宫界面 何雨珊</a:t>
            </a:r>
            <a:b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</a:b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、鼠标功能 雷雅涵</a:t>
            </a:r>
            <a:endParaRPr lang="zh-CN" altLang="en-US" sz="2000" dirty="0">
              <a:ea typeface="+mn-ea"/>
              <a:cs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BFA9EF-D120-4DBD-8995-E92DA45FC059}"/>
              </a:ext>
            </a:extLst>
          </p:cNvPr>
          <p:cNvSpPr/>
          <p:nvPr/>
        </p:nvSpPr>
        <p:spPr>
          <a:xfrm>
            <a:off x="8478357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273941-51CA-4003-BBCB-836D635EE361}"/>
              </a:ext>
            </a:extLst>
          </p:cNvPr>
          <p:cNvSpPr txBox="1"/>
          <p:nvPr/>
        </p:nvSpPr>
        <p:spPr>
          <a:xfrm>
            <a:off x="8478356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其他</a:t>
            </a:r>
          </a:p>
        </p:txBody>
      </p:sp>
      <p:grpSp>
        <p:nvGrpSpPr>
          <p:cNvPr id="21" name="Group 94">
            <a:extLst>
              <a:ext uri="{FF2B5EF4-FFF2-40B4-BE49-F238E27FC236}">
                <a16:creationId xmlns:a16="http://schemas.microsoft.com/office/drawing/2014/main" id="{953394CE-0608-4728-A137-31EDE1046F05}"/>
              </a:ext>
            </a:extLst>
          </p:cNvPr>
          <p:cNvGrpSpPr/>
          <p:nvPr/>
        </p:nvGrpSpPr>
        <p:grpSpPr>
          <a:xfrm>
            <a:off x="9536206" y="3396855"/>
            <a:ext cx="809062" cy="809058"/>
            <a:chOff x="1662358" y="3613986"/>
            <a:chExt cx="809062" cy="809058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E74C0025-0E08-4BFD-92DA-47D0A1BF8039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6FAE8493-4874-43CE-88DB-735E0614A2FC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A6AD9943-EBBD-4F28-8233-9D906512B548}"/>
                </a:ext>
              </a:extLst>
            </p:cNvPr>
            <p:cNvSpPr/>
            <p:nvPr/>
          </p:nvSpPr>
          <p:spPr>
            <a:xfrm>
              <a:off x="1845240" y="3829887"/>
              <a:ext cx="443294" cy="377257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B1580ECF-D2AE-4485-B9FC-B0C6F94ECAF8}"/>
              </a:ext>
            </a:extLst>
          </p:cNvPr>
          <p:cNvSpPr txBox="1"/>
          <p:nvPr/>
        </p:nvSpPr>
        <p:spPr>
          <a:xfrm>
            <a:off x="7977823" y="4917995"/>
            <a:ext cx="3925824" cy="125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制作：雷雅涵、何雨珊 </a:t>
            </a:r>
            <a:b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</a:b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ppt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讲解：何雨珊</a:t>
            </a:r>
            <a:b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</a:b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相关问题解答：全组成员</a:t>
            </a:r>
            <a:endParaRPr lang="zh-CN" altLang="en-US" sz="2000" dirty="0"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971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542</Words>
  <Application>Microsoft Office PowerPoint</Application>
  <PresentationFormat>宽屏</PresentationFormat>
  <Paragraphs>106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微软雅黑</vt:lpstr>
      <vt:lpstr>微软雅黑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雨珊</dc:creator>
  <cp:lastModifiedBy>何 雨珊</cp:lastModifiedBy>
  <cp:revision>6</cp:revision>
  <dcterms:created xsi:type="dcterms:W3CDTF">2019-11-05T15:06:33Z</dcterms:created>
  <dcterms:modified xsi:type="dcterms:W3CDTF">2019-11-07T02:47:45Z</dcterms:modified>
</cp:coreProperties>
</file>